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5" r:id="rId1"/>
  </p:sldMasterIdLst>
  <p:sldIdLst>
    <p:sldId id="256" r:id="rId2"/>
    <p:sldId id="257" r:id="rId3"/>
    <p:sldId id="258" r:id="rId4"/>
    <p:sldId id="259" r:id="rId5"/>
    <p:sldId id="260" r:id="rId6"/>
    <p:sldId id="261" r:id="rId7"/>
    <p:sldId id="263" r:id="rId8"/>
    <p:sldId id="26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Q8xRXntoxpi/qpcxuQM7HA==" hashData="FNxXXlUbGLWC8z8de4XkzoZJtZE2QQVybDpYsxVQIBj5+E5wddw51DdKLR1Lk+C26ixEK6as3mp8c11plJzr1Q=="/>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5" d="100"/>
          <a:sy n="105" d="100"/>
        </p:scale>
        <p:origin x="113" y="6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8E770-44AE-47D5-B4B1-71BEC9A9D725}"/>
              </a:ext>
            </a:extLst>
          </p:cNvPr>
          <p:cNvSpPr>
            <a:spLocks noGrp="1"/>
          </p:cNvSpPr>
          <p:nvPr>
            <p:ph type="ctrTitle"/>
          </p:nvPr>
        </p:nvSpPr>
        <p:spPr>
          <a:xfrm>
            <a:off x="841248" y="663960"/>
            <a:ext cx="9456049" cy="3594112"/>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4CA91C7-81A9-46F3-B0F4-D9AB8808514E}"/>
              </a:ext>
            </a:extLst>
          </p:cNvPr>
          <p:cNvSpPr>
            <a:spLocks noGrp="1"/>
          </p:cNvSpPr>
          <p:nvPr>
            <p:ph type="subTitle" idx="1"/>
          </p:nvPr>
        </p:nvSpPr>
        <p:spPr>
          <a:xfrm>
            <a:off x="841248" y="4667581"/>
            <a:ext cx="9456049" cy="1197387"/>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1AA648C8-9681-4994-B52A-1A8BC79127E1}"/>
              </a:ext>
            </a:extLst>
          </p:cNvPr>
          <p:cNvSpPr>
            <a:spLocks noGrp="1"/>
          </p:cNvSpPr>
          <p:nvPr>
            <p:ph type="dt" sz="half" idx="10"/>
          </p:nvPr>
        </p:nvSpPr>
        <p:spPr>
          <a:xfrm>
            <a:off x="841248" y="6102693"/>
            <a:ext cx="2743200" cy="365125"/>
          </a:xfrm>
        </p:spPr>
        <p:txBody>
          <a:bodyPr/>
          <a:lstStyle/>
          <a:p>
            <a:fld id="{AE3425CA-4B9D-4420-BB9E-C250DB30E421}" type="datetime1">
              <a:rPr lang="en-US" smtClean="0"/>
              <a:t>5/10/2023</a:t>
            </a:fld>
            <a:endParaRPr lang="en-US"/>
          </a:p>
        </p:txBody>
      </p:sp>
      <p:sp>
        <p:nvSpPr>
          <p:cNvPr id="5" name="Footer Placeholder 4">
            <a:extLst>
              <a:ext uri="{FF2B5EF4-FFF2-40B4-BE49-F238E27FC236}">
                <a16:creationId xmlns:a16="http://schemas.microsoft.com/office/drawing/2014/main" id="{6677F203-CB10-488B-82DC-9D0571A5EE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2B2E9B-C8B7-4716-9D05-265A04246E05}"/>
              </a:ext>
            </a:extLst>
          </p:cNvPr>
          <p:cNvSpPr>
            <a:spLocks noGrp="1"/>
          </p:cNvSpPr>
          <p:nvPr>
            <p:ph type="sldNum" sz="quarter" idx="12"/>
          </p:nvPr>
        </p:nvSpPr>
        <p:spPr/>
        <p:txBody>
          <a:bodyPr/>
          <a:lstStyle/>
          <a:p>
            <a:fld id="{6586042B-6341-4E38-A80C-926D3BB8AAC9}" type="slidenum">
              <a:rPr lang="en-US" smtClean="0"/>
              <a:t>‹#›</a:t>
            </a:fld>
            <a:endParaRPr lang="en-US"/>
          </a:p>
        </p:txBody>
      </p:sp>
      <p:cxnSp>
        <p:nvCxnSpPr>
          <p:cNvPr id="7" name="Straight Connector 6">
            <a:extLst>
              <a:ext uri="{FF2B5EF4-FFF2-40B4-BE49-F238E27FC236}">
                <a16:creationId xmlns:a16="http://schemas.microsoft.com/office/drawing/2014/main" id="{9EED8031-DD67-43C6-94A0-646636C95560}"/>
              </a:ext>
            </a:extLst>
          </p:cNvPr>
          <p:cNvCxnSpPr>
            <a:cxnSpLocks/>
          </p:cNvCxnSpPr>
          <p:nvPr/>
        </p:nvCxnSpPr>
        <p:spPr>
          <a:xfrm>
            <a:off x="360154" y="4495800"/>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9340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42B9A-9384-46B2-8B4F-B9C2035CAB1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B413CF4-CD0B-4F3C-A1CE-1BA3EFDEEB51}"/>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C1DE659-17B0-4F70-8F1C-93BF4DB64390}"/>
              </a:ext>
            </a:extLst>
          </p:cNvPr>
          <p:cNvSpPr>
            <a:spLocks noGrp="1"/>
          </p:cNvSpPr>
          <p:nvPr>
            <p:ph type="dt" sz="half" idx="10"/>
          </p:nvPr>
        </p:nvSpPr>
        <p:spPr/>
        <p:txBody>
          <a:bodyPr/>
          <a:lstStyle/>
          <a:p>
            <a:fld id="{62751E1E-C50D-4FD4-8B1E-ECD78340D9AB}" type="datetime1">
              <a:rPr lang="en-US" smtClean="0"/>
              <a:t>5/10/2023</a:t>
            </a:fld>
            <a:endParaRPr lang="en-US"/>
          </a:p>
        </p:txBody>
      </p:sp>
      <p:sp>
        <p:nvSpPr>
          <p:cNvPr id="5" name="Footer Placeholder 4">
            <a:extLst>
              <a:ext uri="{FF2B5EF4-FFF2-40B4-BE49-F238E27FC236}">
                <a16:creationId xmlns:a16="http://schemas.microsoft.com/office/drawing/2014/main" id="{37AB0750-AB4E-4FCF-9B52-BC954760B9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466B99-C716-4464-B695-623F4C5A9D9B}"/>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2556733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2233A-AD59-4FB1-A1CA-AABFAE040805}"/>
              </a:ext>
            </a:extLst>
          </p:cNvPr>
          <p:cNvSpPr>
            <a:spLocks noGrp="1"/>
          </p:cNvSpPr>
          <p:nvPr>
            <p:ph type="title"/>
          </p:nvPr>
        </p:nvSpPr>
        <p:spPr>
          <a:xfrm>
            <a:off x="841249" y="552782"/>
            <a:ext cx="9538428" cy="3714417"/>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A656964-650B-4E87-9541-0E659DEC0365}"/>
              </a:ext>
            </a:extLst>
          </p:cNvPr>
          <p:cNvSpPr>
            <a:spLocks noGrp="1"/>
          </p:cNvSpPr>
          <p:nvPr>
            <p:ph type="body" idx="1"/>
          </p:nvPr>
        </p:nvSpPr>
        <p:spPr>
          <a:xfrm>
            <a:off x="841249" y="4672584"/>
            <a:ext cx="9538428" cy="1143802"/>
          </a:xfrm>
        </p:spPr>
        <p:txBody>
          <a:bodyPr>
            <a:normAutofit/>
          </a:bodyPr>
          <a:lstStyle>
            <a:lvl1pPr marL="0" indent="0" algn="l" defTabSz="914400" rtl="0" eaLnBrk="1" latinLnBrk="0" hangingPunct="1">
              <a:lnSpc>
                <a:spcPct val="130000"/>
              </a:lnSpc>
              <a:spcBef>
                <a:spcPts val="1000"/>
              </a:spcBef>
              <a:buFont typeface="Arial" panose="020B0604020202020204" pitchFamily="34" charset="0"/>
              <a:buNone/>
              <a:defRPr lang="en-US" sz="2000" kern="120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21BB50-DF4A-47B5-A3AD-18712A3AD40E}"/>
              </a:ext>
            </a:extLst>
          </p:cNvPr>
          <p:cNvSpPr>
            <a:spLocks noGrp="1"/>
          </p:cNvSpPr>
          <p:nvPr>
            <p:ph type="dt" sz="half" idx="10"/>
          </p:nvPr>
        </p:nvSpPr>
        <p:spPr/>
        <p:txBody>
          <a:bodyPr/>
          <a:lstStyle/>
          <a:p>
            <a:fld id="{43C83AFB-9E54-459E-8C6D-0913AC3BA5D7}" type="datetime1">
              <a:rPr lang="en-US" smtClean="0"/>
              <a:t>5/10/2023</a:t>
            </a:fld>
            <a:endParaRPr lang="en-US"/>
          </a:p>
        </p:txBody>
      </p:sp>
      <p:sp>
        <p:nvSpPr>
          <p:cNvPr id="5" name="Footer Placeholder 4">
            <a:extLst>
              <a:ext uri="{FF2B5EF4-FFF2-40B4-BE49-F238E27FC236}">
                <a16:creationId xmlns:a16="http://schemas.microsoft.com/office/drawing/2014/main" id="{3CDF59B3-D1B8-4A51-AD6E-868C5BF6F7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0CA779-6272-4A15-A566-20C4E9A60D47}"/>
              </a:ext>
            </a:extLst>
          </p:cNvPr>
          <p:cNvSpPr>
            <a:spLocks noGrp="1"/>
          </p:cNvSpPr>
          <p:nvPr>
            <p:ph type="sldNum" sz="quarter" idx="12"/>
          </p:nvPr>
        </p:nvSpPr>
        <p:spPr/>
        <p:txBody>
          <a:bodyPr/>
          <a:lstStyle/>
          <a:p>
            <a:fld id="{6586042B-6341-4E38-A80C-926D3BB8AAC9}" type="slidenum">
              <a:rPr lang="en-US" smtClean="0"/>
              <a:t>‹#›</a:t>
            </a:fld>
            <a:endParaRPr lang="en-US"/>
          </a:p>
        </p:txBody>
      </p:sp>
      <p:cxnSp>
        <p:nvCxnSpPr>
          <p:cNvPr id="7" name="Straight Connector 6">
            <a:extLst>
              <a:ext uri="{FF2B5EF4-FFF2-40B4-BE49-F238E27FC236}">
                <a16:creationId xmlns:a16="http://schemas.microsoft.com/office/drawing/2014/main" id="{F0B86E8F-91EA-4626-BCA8-3B4973C7C9D6}"/>
              </a:ext>
            </a:extLst>
          </p:cNvPr>
          <p:cNvCxnSpPr>
            <a:cxnSpLocks/>
          </p:cNvCxnSpPr>
          <p:nvPr/>
        </p:nvCxnSpPr>
        <p:spPr>
          <a:xfrm>
            <a:off x="360154" y="4495800"/>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7884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52A00-5BBD-436C-BB6D-CE650FC46202}"/>
              </a:ext>
            </a:extLst>
          </p:cNvPr>
          <p:cNvSpPr>
            <a:spLocks noGrp="1"/>
          </p:cNvSpPr>
          <p:nvPr>
            <p:ph type="title"/>
          </p:nvPr>
        </p:nvSpPr>
        <p:spPr>
          <a:xfrm>
            <a:off x="841248" y="552783"/>
            <a:ext cx="9683871" cy="132588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DFB3E2E-F3C4-4CDD-9138-86AE7A1B566D}"/>
              </a:ext>
            </a:extLst>
          </p:cNvPr>
          <p:cNvSpPr>
            <a:spLocks noGrp="1"/>
          </p:cNvSpPr>
          <p:nvPr>
            <p:ph sz="half" idx="1"/>
          </p:nvPr>
        </p:nvSpPr>
        <p:spPr>
          <a:xfrm>
            <a:off x="841248" y="2108362"/>
            <a:ext cx="4507926" cy="37216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795CD01-B639-46B6-B53D-18FE1E39AF50}"/>
              </a:ext>
            </a:extLst>
          </p:cNvPr>
          <p:cNvSpPr>
            <a:spLocks noGrp="1"/>
          </p:cNvSpPr>
          <p:nvPr>
            <p:ph sz="half" idx="2"/>
          </p:nvPr>
        </p:nvSpPr>
        <p:spPr>
          <a:xfrm>
            <a:off x="5699171" y="2108362"/>
            <a:ext cx="4825948" cy="37216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396E34C3-86AC-48F9-92A4-F17BFAF9EF06}"/>
              </a:ext>
            </a:extLst>
          </p:cNvPr>
          <p:cNvSpPr>
            <a:spLocks noGrp="1"/>
          </p:cNvSpPr>
          <p:nvPr>
            <p:ph type="dt" sz="half" idx="10"/>
          </p:nvPr>
        </p:nvSpPr>
        <p:spPr/>
        <p:txBody>
          <a:bodyPr/>
          <a:lstStyle/>
          <a:p>
            <a:fld id="{F10144B6-0CA7-46BA-A00B-1E68E5C3ED0C}" type="datetime1">
              <a:rPr lang="en-US" smtClean="0"/>
              <a:t>5/10/2023</a:t>
            </a:fld>
            <a:endParaRPr lang="en-US"/>
          </a:p>
        </p:txBody>
      </p:sp>
      <p:sp>
        <p:nvSpPr>
          <p:cNvPr id="6" name="Footer Placeholder 5">
            <a:extLst>
              <a:ext uri="{FF2B5EF4-FFF2-40B4-BE49-F238E27FC236}">
                <a16:creationId xmlns:a16="http://schemas.microsoft.com/office/drawing/2014/main" id="{275D6A29-C51F-4654-82AD-04056FA6C7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21EEB6-57E6-40E7-9702-1D5999B505DC}"/>
              </a:ext>
            </a:extLst>
          </p:cNvPr>
          <p:cNvSpPr>
            <a:spLocks noGrp="1"/>
          </p:cNvSpPr>
          <p:nvPr>
            <p:ph type="sldNum" sz="quarter" idx="12"/>
          </p:nvPr>
        </p:nvSpPr>
        <p:spPr/>
        <p:txBody>
          <a:bodyPr/>
          <a:lstStyle/>
          <a:p>
            <a:fld id="{6586042B-6341-4E38-A80C-926D3BB8AAC9}" type="slidenum">
              <a:rPr lang="en-US" smtClean="0"/>
              <a:t>‹#›</a:t>
            </a:fld>
            <a:endParaRPr lang="en-US"/>
          </a:p>
        </p:txBody>
      </p:sp>
      <p:cxnSp>
        <p:nvCxnSpPr>
          <p:cNvPr id="8" name="Straight Connector 7">
            <a:extLst>
              <a:ext uri="{FF2B5EF4-FFF2-40B4-BE49-F238E27FC236}">
                <a16:creationId xmlns:a16="http://schemas.microsoft.com/office/drawing/2014/main" id="{F929C81A-4806-44FF-99D8-13A65B2D066F}"/>
              </a:ext>
            </a:extLst>
          </p:cNvPr>
          <p:cNvCxnSpPr>
            <a:cxnSpLocks/>
          </p:cNvCxnSpPr>
          <p:nvPr/>
        </p:nvCxnSpPr>
        <p:spPr>
          <a:xfrm>
            <a:off x="375523" y="2004012"/>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08DDCF9-5353-4B5F-8565-8C27F795A4BF}"/>
              </a:ext>
            </a:extLst>
          </p:cNvPr>
          <p:cNvCxnSpPr>
            <a:cxnSpLocks/>
          </p:cNvCxnSpPr>
          <p:nvPr/>
        </p:nvCxnSpPr>
        <p:spPr>
          <a:xfrm>
            <a:off x="5563342" y="2004012"/>
            <a:ext cx="0" cy="404869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3794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0D1A9-BF08-4C6D-805E-244B234EE852}"/>
              </a:ext>
            </a:extLst>
          </p:cNvPr>
          <p:cNvSpPr>
            <a:spLocks noGrp="1"/>
          </p:cNvSpPr>
          <p:nvPr>
            <p:ph type="title"/>
          </p:nvPr>
        </p:nvSpPr>
        <p:spPr>
          <a:xfrm>
            <a:off x="841248" y="557784"/>
            <a:ext cx="9439570"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920C1D8-0907-4FDB-BFAD-36E14AF98D81}"/>
              </a:ext>
            </a:extLst>
          </p:cNvPr>
          <p:cNvSpPr>
            <a:spLocks noGrp="1"/>
          </p:cNvSpPr>
          <p:nvPr>
            <p:ph type="body" idx="1"/>
          </p:nvPr>
        </p:nvSpPr>
        <p:spPr>
          <a:xfrm>
            <a:off x="841248" y="2114185"/>
            <a:ext cx="4438887" cy="693761"/>
          </a:xfrm>
        </p:spPr>
        <p:txBody>
          <a:bodyPr anchor="b">
            <a:normAutofit/>
          </a:bodyPr>
          <a:lstStyle>
            <a:lvl1pPr marL="0" indent="0" algn="l" defTabSz="914400" rtl="0" eaLnBrk="1" latinLnBrk="0" hangingPunct="1">
              <a:lnSpc>
                <a:spcPct val="130000"/>
              </a:lnSpc>
              <a:spcBef>
                <a:spcPts val="1000"/>
              </a:spcBef>
              <a:buFont typeface="Arial" panose="020B0604020202020204" pitchFamily="34" charset="0"/>
              <a:buNone/>
              <a:defRPr lang="en-US" sz="2400" kern="1200" dirty="0" smtClean="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16A4441-5FC3-4F86-8ADE-ED90424DB9B8}"/>
              </a:ext>
            </a:extLst>
          </p:cNvPr>
          <p:cNvSpPr>
            <a:spLocks noGrp="1"/>
          </p:cNvSpPr>
          <p:nvPr>
            <p:ph sz="half" idx="2"/>
          </p:nvPr>
        </p:nvSpPr>
        <p:spPr>
          <a:xfrm>
            <a:off x="841248" y="2900451"/>
            <a:ext cx="4438887" cy="30285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3CEB34D-DB36-47E0-AE2C-FBEBA272076E}"/>
              </a:ext>
            </a:extLst>
          </p:cNvPr>
          <p:cNvSpPr>
            <a:spLocks noGrp="1"/>
          </p:cNvSpPr>
          <p:nvPr>
            <p:ph type="body" sz="quarter" idx="3"/>
          </p:nvPr>
        </p:nvSpPr>
        <p:spPr>
          <a:xfrm>
            <a:off x="5795090" y="2114185"/>
            <a:ext cx="4485728" cy="693761"/>
          </a:xfrm>
        </p:spPr>
        <p:txBody>
          <a:bodyPr anchor="b">
            <a:normAutofit/>
          </a:bodyPr>
          <a:lstStyle>
            <a:lvl1pPr marL="0" indent="0" algn="l" defTabSz="914400" rtl="0" eaLnBrk="1" latinLnBrk="0" hangingPunct="1">
              <a:lnSpc>
                <a:spcPct val="130000"/>
              </a:lnSpc>
              <a:spcBef>
                <a:spcPts val="1000"/>
              </a:spcBef>
              <a:buFont typeface="Arial" panose="020B0604020202020204" pitchFamily="34" charset="0"/>
              <a:buNone/>
              <a:defRPr lang="en-US" sz="2400" kern="1200" dirty="0" smtClean="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056219-D498-410D-8F2C-03045AE48016}"/>
              </a:ext>
            </a:extLst>
          </p:cNvPr>
          <p:cNvSpPr>
            <a:spLocks noGrp="1"/>
          </p:cNvSpPr>
          <p:nvPr>
            <p:ph sz="quarter" idx="4"/>
          </p:nvPr>
        </p:nvSpPr>
        <p:spPr>
          <a:xfrm>
            <a:off x="5795090" y="2900451"/>
            <a:ext cx="4485730" cy="30285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A8DC9AD-F6B8-44D0-8169-84553C1F92C9}"/>
              </a:ext>
            </a:extLst>
          </p:cNvPr>
          <p:cNvSpPr>
            <a:spLocks noGrp="1"/>
          </p:cNvSpPr>
          <p:nvPr>
            <p:ph type="dt" sz="half" idx="10"/>
          </p:nvPr>
        </p:nvSpPr>
        <p:spPr/>
        <p:txBody>
          <a:bodyPr/>
          <a:lstStyle/>
          <a:p>
            <a:fld id="{0051F549-537C-41EC-B9CC-5B6A9AC2A6A7}" type="datetime1">
              <a:rPr lang="en-US" smtClean="0"/>
              <a:t>5/10/2023</a:t>
            </a:fld>
            <a:endParaRPr lang="en-US"/>
          </a:p>
        </p:txBody>
      </p:sp>
      <p:sp>
        <p:nvSpPr>
          <p:cNvPr id="8" name="Footer Placeholder 7">
            <a:extLst>
              <a:ext uri="{FF2B5EF4-FFF2-40B4-BE49-F238E27FC236}">
                <a16:creationId xmlns:a16="http://schemas.microsoft.com/office/drawing/2014/main" id="{FF9985ED-7382-4F00-845D-4F27841B5D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6A2CC25-9EC7-4706-9BD4-5E20C4B33200}"/>
              </a:ext>
            </a:extLst>
          </p:cNvPr>
          <p:cNvSpPr>
            <a:spLocks noGrp="1"/>
          </p:cNvSpPr>
          <p:nvPr>
            <p:ph type="sldNum" sz="quarter" idx="12"/>
          </p:nvPr>
        </p:nvSpPr>
        <p:spPr/>
        <p:txBody>
          <a:bodyPr/>
          <a:lstStyle/>
          <a:p>
            <a:fld id="{6586042B-6341-4E38-A80C-926D3BB8AAC9}" type="slidenum">
              <a:rPr lang="en-US" smtClean="0"/>
              <a:t>‹#›</a:t>
            </a:fld>
            <a:endParaRPr lang="en-US"/>
          </a:p>
        </p:txBody>
      </p:sp>
      <p:cxnSp>
        <p:nvCxnSpPr>
          <p:cNvPr id="12" name="Straight Connector 11">
            <a:extLst>
              <a:ext uri="{FF2B5EF4-FFF2-40B4-BE49-F238E27FC236}">
                <a16:creationId xmlns:a16="http://schemas.microsoft.com/office/drawing/2014/main" id="{4DBC7D26-1B30-46B8-8221-09886FA3D030}"/>
              </a:ext>
            </a:extLst>
          </p:cNvPr>
          <p:cNvCxnSpPr>
            <a:cxnSpLocks/>
          </p:cNvCxnSpPr>
          <p:nvPr/>
        </p:nvCxnSpPr>
        <p:spPr>
          <a:xfrm>
            <a:off x="375523" y="2004012"/>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4186A75-E140-4995-A8BB-89B5ACE678D2}"/>
              </a:ext>
            </a:extLst>
          </p:cNvPr>
          <p:cNvCxnSpPr>
            <a:cxnSpLocks/>
          </p:cNvCxnSpPr>
          <p:nvPr/>
        </p:nvCxnSpPr>
        <p:spPr>
          <a:xfrm>
            <a:off x="5563342" y="2004012"/>
            <a:ext cx="0" cy="404869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6294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221C2-B85F-435F-8DF3-C714A5472B7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399FE38-24D5-4D5F-A92E-E4F8B23FB7FC}"/>
              </a:ext>
            </a:extLst>
          </p:cNvPr>
          <p:cNvSpPr>
            <a:spLocks noGrp="1"/>
          </p:cNvSpPr>
          <p:nvPr>
            <p:ph type="dt" sz="half" idx="10"/>
          </p:nvPr>
        </p:nvSpPr>
        <p:spPr/>
        <p:txBody>
          <a:bodyPr/>
          <a:lstStyle/>
          <a:p>
            <a:fld id="{952F8D56-3D0E-48B8-8218-1F3A06A96C62}" type="datetime1">
              <a:rPr lang="en-US" smtClean="0"/>
              <a:t>5/10/2023</a:t>
            </a:fld>
            <a:endParaRPr lang="en-US"/>
          </a:p>
        </p:txBody>
      </p:sp>
      <p:sp>
        <p:nvSpPr>
          <p:cNvPr id="4" name="Footer Placeholder 3">
            <a:extLst>
              <a:ext uri="{FF2B5EF4-FFF2-40B4-BE49-F238E27FC236}">
                <a16:creationId xmlns:a16="http://schemas.microsoft.com/office/drawing/2014/main" id="{E629DF69-BE29-4038-9744-17BFC57B886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B9496F-64EC-46E7-97F0-BCB7E79F820A}"/>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3055451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9F19E0-8FE3-45E8-A227-D74EEF1A6322}"/>
              </a:ext>
            </a:extLst>
          </p:cNvPr>
          <p:cNvSpPr>
            <a:spLocks noGrp="1"/>
          </p:cNvSpPr>
          <p:nvPr>
            <p:ph type="dt" sz="half" idx="10"/>
          </p:nvPr>
        </p:nvSpPr>
        <p:spPr/>
        <p:txBody>
          <a:bodyPr/>
          <a:lstStyle/>
          <a:p>
            <a:fld id="{E8EC309E-27D4-401F-A74A-DEA16C7B51DC}" type="datetime1">
              <a:rPr lang="en-US" smtClean="0"/>
              <a:t>5/10/2023</a:t>
            </a:fld>
            <a:endParaRPr lang="en-US"/>
          </a:p>
        </p:txBody>
      </p:sp>
      <p:sp>
        <p:nvSpPr>
          <p:cNvPr id="3" name="Footer Placeholder 2">
            <a:extLst>
              <a:ext uri="{FF2B5EF4-FFF2-40B4-BE49-F238E27FC236}">
                <a16:creationId xmlns:a16="http://schemas.microsoft.com/office/drawing/2014/main" id="{ABFB1926-56F3-40BC-A03F-62B969419E6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AFFE2B6-07A4-4AA0-9BCE-204E13DA447E}"/>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1570410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6266A-CB24-44C5-B2E8-011420844A17}"/>
              </a:ext>
            </a:extLst>
          </p:cNvPr>
          <p:cNvSpPr>
            <a:spLocks noGrp="1"/>
          </p:cNvSpPr>
          <p:nvPr>
            <p:ph type="title"/>
          </p:nvPr>
        </p:nvSpPr>
        <p:spPr>
          <a:xfrm>
            <a:off x="841248" y="549283"/>
            <a:ext cx="4603963" cy="2572489"/>
          </a:xfrm>
        </p:spPr>
        <p:txBody>
          <a:bodyPr anchor="ctr">
            <a:noAutofit/>
          </a:bodyPr>
          <a:lstStyle>
            <a:lvl1pPr>
              <a:defRPr sz="4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039DBD1-7133-47A5-A771-2CEA18533491}"/>
              </a:ext>
            </a:extLst>
          </p:cNvPr>
          <p:cNvSpPr>
            <a:spLocks noGrp="1"/>
          </p:cNvSpPr>
          <p:nvPr>
            <p:ph idx="1"/>
          </p:nvPr>
        </p:nvSpPr>
        <p:spPr>
          <a:xfrm>
            <a:off x="5870796" y="549283"/>
            <a:ext cx="4455517" cy="5319704"/>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576A729F-B24D-424E-B067-003B0601F259}"/>
              </a:ext>
            </a:extLst>
          </p:cNvPr>
          <p:cNvSpPr>
            <a:spLocks noGrp="1"/>
          </p:cNvSpPr>
          <p:nvPr>
            <p:ph type="body" sz="half" idx="2"/>
          </p:nvPr>
        </p:nvSpPr>
        <p:spPr>
          <a:xfrm>
            <a:off x="841248" y="3296498"/>
            <a:ext cx="4603963" cy="2572489"/>
          </a:xfrm>
        </p:spPr>
        <p:txBody>
          <a:bodyPr>
            <a:normAutofit/>
          </a:bodyPr>
          <a:lstStyle>
            <a:lvl1pPr marL="0" indent="0">
              <a:buNone/>
              <a:defRPr lang="en-US" sz="2000" kern="1200" dirty="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FA7323-5497-426C-9DD9-3CF69E88EC38}"/>
              </a:ext>
            </a:extLst>
          </p:cNvPr>
          <p:cNvSpPr>
            <a:spLocks noGrp="1"/>
          </p:cNvSpPr>
          <p:nvPr>
            <p:ph type="dt" sz="half" idx="10"/>
          </p:nvPr>
        </p:nvSpPr>
        <p:spPr/>
        <p:txBody>
          <a:bodyPr/>
          <a:lstStyle/>
          <a:p>
            <a:fld id="{6DEA2B81-2BC3-42D7-B67D-05C685AA80AD}" type="datetime1">
              <a:rPr lang="en-US" smtClean="0"/>
              <a:t>5/10/2023</a:t>
            </a:fld>
            <a:endParaRPr lang="en-US"/>
          </a:p>
        </p:txBody>
      </p:sp>
      <p:sp>
        <p:nvSpPr>
          <p:cNvPr id="6" name="Footer Placeholder 5">
            <a:extLst>
              <a:ext uri="{FF2B5EF4-FFF2-40B4-BE49-F238E27FC236}">
                <a16:creationId xmlns:a16="http://schemas.microsoft.com/office/drawing/2014/main" id="{45FD7667-4D25-40AF-9D6D-FCB2C21E8E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650918-EDF8-47A5-BEA8-AC9A7A1536DE}"/>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504717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C5D2B-FAFB-4BC9-A917-610FDCD0B859}"/>
              </a:ext>
            </a:extLst>
          </p:cNvPr>
          <p:cNvSpPr>
            <a:spLocks noGrp="1"/>
          </p:cNvSpPr>
          <p:nvPr>
            <p:ph type="title"/>
          </p:nvPr>
        </p:nvSpPr>
        <p:spPr>
          <a:xfrm>
            <a:off x="841249" y="552782"/>
            <a:ext cx="4608576" cy="2569464"/>
          </a:xfrm>
        </p:spPr>
        <p:txBody>
          <a:bodyPr anchor="ctr">
            <a:noAutofit/>
          </a:bodyPr>
          <a:lstStyle>
            <a:lvl1pPr algn="l" defTabSz="914400" rtl="0" eaLnBrk="1" latinLnBrk="0" hangingPunct="1">
              <a:lnSpc>
                <a:spcPct val="90000"/>
              </a:lnSpc>
              <a:spcBef>
                <a:spcPct val="0"/>
              </a:spcBef>
              <a:buNone/>
              <a:defRPr lang="en-US" sz="4400" kern="1200" dirty="0">
                <a:solidFill>
                  <a:schemeClr val="tx1"/>
                </a:solidFill>
                <a:latin typeface="+mj-lt"/>
                <a:ea typeface="+mj-ea"/>
                <a:cs typeface="+mj-cs"/>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226A694-5302-42BE-8A7A-6007C10F8F70}"/>
              </a:ext>
            </a:extLst>
          </p:cNvPr>
          <p:cNvSpPr>
            <a:spLocks noGrp="1"/>
          </p:cNvSpPr>
          <p:nvPr>
            <p:ph type="pic" idx="1"/>
          </p:nvPr>
        </p:nvSpPr>
        <p:spPr>
          <a:xfrm>
            <a:off x="5825952" y="552783"/>
            <a:ext cx="4663440" cy="530826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E8E4481C-81D6-4329-8203-70B3FCC3F8FE}"/>
              </a:ext>
            </a:extLst>
          </p:cNvPr>
          <p:cNvSpPr>
            <a:spLocks noGrp="1"/>
          </p:cNvSpPr>
          <p:nvPr>
            <p:ph type="body" sz="half" idx="2"/>
          </p:nvPr>
        </p:nvSpPr>
        <p:spPr>
          <a:xfrm>
            <a:off x="841249" y="3300984"/>
            <a:ext cx="4608576" cy="2569464"/>
          </a:xfrm>
        </p:spPr>
        <p:txBody>
          <a:bodyPr>
            <a:normAutofit/>
          </a:bodyPr>
          <a:lstStyle>
            <a:lvl1pPr marL="0" indent="0">
              <a:buNone/>
              <a:defRPr lang="en-US" sz="2000"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AD6C12-26C4-4DF7-B013-56D0849AC7DE}"/>
              </a:ext>
            </a:extLst>
          </p:cNvPr>
          <p:cNvSpPr>
            <a:spLocks noGrp="1"/>
          </p:cNvSpPr>
          <p:nvPr>
            <p:ph type="dt" sz="half" idx="10"/>
          </p:nvPr>
        </p:nvSpPr>
        <p:spPr/>
        <p:txBody>
          <a:bodyPr/>
          <a:lstStyle/>
          <a:p>
            <a:fld id="{F0DB8F2B-E487-4905-B553-FB649F2B6F23}" type="datetime1">
              <a:rPr lang="en-US" smtClean="0"/>
              <a:t>5/10/2023</a:t>
            </a:fld>
            <a:endParaRPr lang="en-US"/>
          </a:p>
        </p:txBody>
      </p:sp>
      <p:sp>
        <p:nvSpPr>
          <p:cNvPr id="6" name="Footer Placeholder 5">
            <a:extLst>
              <a:ext uri="{FF2B5EF4-FFF2-40B4-BE49-F238E27FC236}">
                <a16:creationId xmlns:a16="http://schemas.microsoft.com/office/drawing/2014/main" id="{5CE2F307-FB97-40EC-8517-E6F351B3DA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C1B397-305A-42B7-A763-829634B939A9}"/>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4515498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3C3B3-C67F-4C48-A663-EF010429E74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94C4B3F-B3CB-4CF0-AEC8-1893A6A27E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46D005-2B71-4325-A646-A2278C3A2EAA}"/>
              </a:ext>
            </a:extLst>
          </p:cNvPr>
          <p:cNvSpPr>
            <a:spLocks noGrp="1"/>
          </p:cNvSpPr>
          <p:nvPr>
            <p:ph type="dt" sz="half" idx="10"/>
          </p:nvPr>
        </p:nvSpPr>
        <p:spPr/>
        <p:txBody>
          <a:bodyPr/>
          <a:lstStyle/>
          <a:p>
            <a:fld id="{6A14B861-3779-4E37-8DF0-E9EB3EA96210}" type="datetime1">
              <a:rPr lang="en-US" smtClean="0"/>
              <a:t>5/10/2023</a:t>
            </a:fld>
            <a:endParaRPr lang="en-US"/>
          </a:p>
        </p:txBody>
      </p:sp>
      <p:sp>
        <p:nvSpPr>
          <p:cNvPr id="5" name="Footer Placeholder 4">
            <a:extLst>
              <a:ext uri="{FF2B5EF4-FFF2-40B4-BE49-F238E27FC236}">
                <a16:creationId xmlns:a16="http://schemas.microsoft.com/office/drawing/2014/main" id="{DB356B01-AE16-42EF-B970-5CAF0C891C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BF9BE2-24F4-4F83-8E64-4307C9794E17}"/>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4274186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6601120-856A-4F01-B7C1-D87A1E5F8150}"/>
              </a:ext>
            </a:extLst>
          </p:cNvPr>
          <p:cNvSpPr>
            <a:spLocks noGrp="1"/>
          </p:cNvSpPr>
          <p:nvPr>
            <p:ph type="title" orient="vert"/>
          </p:nvPr>
        </p:nvSpPr>
        <p:spPr>
          <a:xfrm>
            <a:off x="7874324" y="552782"/>
            <a:ext cx="2620891" cy="5294720"/>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9D62358-C84C-4947-B826-FF738422EA5B}"/>
              </a:ext>
            </a:extLst>
          </p:cNvPr>
          <p:cNvSpPr>
            <a:spLocks noGrp="1"/>
          </p:cNvSpPr>
          <p:nvPr>
            <p:ph type="body" orient="vert" idx="1"/>
          </p:nvPr>
        </p:nvSpPr>
        <p:spPr>
          <a:xfrm>
            <a:off x="838200" y="552782"/>
            <a:ext cx="6803155" cy="52947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7971139-AA1A-46DB-B793-17FB8E6E8A77}"/>
              </a:ext>
            </a:extLst>
          </p:cNvPr>
          <p:cNvSpPr>
            <a:spLocks noGrp="1"/>
          </p:cNvSpPr>
          <p:nvPr>
            <p:ph type="dt" sz="half" idx="10"/>
          </p:nvPr>
        </p:nvSpPr>
        <p:spPr/>
        <p:txBody>
          <a:bodyPr/>
          <a:lstStyle/>
          <a:p>
            <a:fld id="{53E38388-E864-4553-9937-AE9FC5E50CFC}" type="datetime1">
              <a:rPr lang="en-US" smtClean="0"/>
              <a:t>5/10/2023</a:t>
            </a:fld>
            <a:endParaRPr lang="en-US"/>
          </a:p>
        </p:txBody>
      </p:sp>
      <p:sp>
        <p:nvSpPr>
          <p:cNvPr id="5" name="Footer Placeholder 4">
            <a:extLst>
              <a:ext uri="{FF2B5EF4-FFF2-40B4-BE49-F238E27FC236}">
                <a16:creationId xmlns:a16="http://schemas.microsoft.com/office/drawing/2014/main" id="{1B2E06F6-0FE2-40FB-BFEE-010C22293D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BA7B1B-13A1-41BA-B924-FD11450C14E7}"/>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904454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4BD48A-4D17-4225-AC4D-67B4C686C55D}"/>
              </a:ext>
            </a:extLst>
          </p:cNvPr>
          <p:cNvSpPr>
            <a:spLocks noGrp="1"/>
          </p:cNvSpPr>
          <p:nvPr>
            <p:ph type="title"/>
          </p:nvPr>
        </p:nvSpPr>
        <p:spPr>
          <a:xfrm>
            <a:off x="841248" y="552782"/>
            <a:ext cx="94890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7F14A2B-77AF-4E51-B0C1-0D361EF81A2C}"/>
              </a:ext>
            </a:extLst>
          </p:cNvPr>
          <p:cNvSpPr>
            <a:spLocks noGrp="1"/>
          </p:cNvSpPr>
          <p:nvPr>
            <p:ph type="body" idx="1"/>
          </p:nvPr>
        </p:nvSpPr>
        <p:spPr>
          <a:xfrm>
            <a:off x="841248" y="2096199"/>
            <a:ext cx="9489000" cy="374738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239C2F5-57CA-4152-A766-8F877538FB16}"/>
              </a:ext>
            </a:extLst>
          </p:cNvPr>
          <p:cNvSpPr>
            <a:spLocks noGrp="1"/>
          </p:cNvSpPr>
          <p:nvPr>
            <p:ph type="dt" sz="half" idx="2"/>
          </p:nvPr>
        </p:nvSpPr>
        <p:spPr>
          <a:xfrm>
            <a:off x="841248" y="6102693"/>
            <a:ext cx="2743200" cy="365125"/>
          </a:xfrm>
          <a:prstGeom prst="rect">
            <a:avLst/>
          </a:prstGeom>
        </p:spPr>
        <p:txBody>
          <a:bodyPr vert="horz" lIns="91440" tIns="45720" rIns="91440" bIns="45720" rtlCol="0" anchor="ctr"/>
          <a:lstStyle>
            <a:lvl1pPr algn="l">
              <a:defRPr lang="en-US" sz="1000" b="1" kern="1200" cap="all" spc="300" baseline="0" smtClean="0">
                <a:solidFill>
                  <a:schemeClr val="tx1"/>
                </a:solidFill>
                <a:latin typeface="+mn-lt"/>
                <a:ea typeface="+mn-ea"/>
                <a:cs typeface="+mn-cs"/>
              </a:defRPr>
            </a:lvl1pPr>
          </a:lstStyle>
          <a:p>
            <a:fld id="{6EF7C3A7-D6F6-4D38-A7C3-B72967BB81A6}" type="datetime1">
              <a:rPr lang="en-US" smtClean="0"/>
              <a:t>5/10/2023</a:t>
            </a:fld>
            <a:endParaRPr lang="en-US"/>
          </a:p>
        </p:txBody>
      </p:sp>
      <p:sp>
        <p:nvSpPr>
          <p:cNvPr id="5" name="Footer Placeholder 4">
            <a:extLst>
              <a:ext uri="{FF2B5EF4-FFF2-40B4-BE49-F238E27FC236}">
                <a16:creationId xmlns:a16="http://schemas.microsoft.com/office/drawing/2014/main" id="{A1225FB5-D02B-4BB9-8B8B-D1A11CFE8961}"/>
              </a:ext>
            </a:extLst>
          </p:cNvPr>
          <p:cNvSpPr>
            <a:spLocks noGrp="1"/>
          </p:cNvSpPr>
          <p:nvPr>
            <p:ph type="ftr" sz="quarter" idx="3"/>
          </p:nvPr>
        </p:nvSpPr>
        <p:spPr>
          <a:xfrm rot="5400000">
            <a:off x="9234260" y="2427620"/>
            <a:ext cx="4114800" cy="365125"/>
          </a:xfrm>
          <a:prstGeom prst="rect">
            <a:avLst/>
          </a:prstGeom>
        </p:spPr>
        <p:txBody>
          <a:bodyPr vert="horz" lIns="91440" tIns="45720" rIns="91440" bIns="45720" rtlCol="0" anchor="ctr"/>
          <a:lstStyle>
            <a:lvl1pPr algn="l">
              <a:defRPr lang="en-US" sz="1000" b="1" kern="1200" cap="all" spc="300" baseline="0">
                <a:solidFill>
                  <a:schemeClr val="tx1"/>
                </a:solidFill>
                <a:latin typeface="+mn-lt"/>
                <a:ea typeface="+mn-ea"/>
                <a:cs typeface="+mn-cs"/>
              </a:defRPr>
            </a:lvl1pPr>
          </a:lstStyle>
          <a:p>
            <a:endParaRPr lang="en-US"/>
          </a:p>
        </p:txBody>
      </p:sp>
      <p:sp>
        <p:nvSpPr>
          <p:cNvPr id="6" name="Slide Number Placeholder 5">
            <a:extLst>
              <a:ext uri="{FF2B5EF4-FFF2-40B4-BE49-F238E27FC236}">
                <a16:creationId xmlns:a16="http://schemas.microsoft.com/office/drawing/2014/main" id="{EF6244FF-6F88-4090-A77F-499DF9AAEA8B}"/>
              </a:ext>
            </a:extLst>
          </p:cNvPr>
          <p:cNvSpPr>
            <a:spLocks noGrp="1"/>
          </p:cNvSpPr>
          <p:nvPr>
            <p:ph type="sldNum" sz="quarter" idx="4"/>
          </p:nvPr>
        </p:nvSpPr>
        <p:spPr>
          <a:xfrm>
            <a:off x="10815546" y="5878515"/>
            <a:ext cx="952229" cy="420381"/>
          </a:xfrm>
          <a:prstGeom prst="rect">
            <a:avLst/>
          </a:prstGeom>
        </p:spPr>
        <p:txBody>
          <a:bodyPr vert="horz" lIns="91440" tIns="45720" rIns="91440" bIns="45720" rtlCol="0" anchor="ctr"/>
          <a:lstStyle>
            <a:lvl1pPr algn="ctr">
              <a:defRPr lang="en-US" sz="3200" b="1" kern="1200" cap="all" spc="300" baseline="0" smtClean="0">
                <a:solidFill>
                  <a:schemeClr val="tx1"/>
                </a:solidFill>
                <a:latin typeface="+mn-lt"/>
                <a:ea typeface="+mn-ea"/>
                <a:cs typeface="+mn-cs"/>
              </a:defRPr>
            </a:lvl1pPr>
          </a:lstStyle>
          <a:p>
            <a:fld id="{6586042B-6341-4E38-A80C-926D3BB8AAC9}" type="slidenum">
              <a:rPr lang="en-US" smtClean="0"/>
              <a:t>‹#›</a:t>
            </a:fld>
            <a:endParaRPr lang="en-US"/>
          </a:p>
        </p:txBody>
      </p:sp>
      <p:sp>
        <p:nvSpPr>
          <p:cNvPr id="7" name="Rectangle 6">
            <a:extLst>
              <a:ext uri="{FF2B5EF4-FFF2-40B4-BE49-F238E27FC236}">
                <a16:creationId xmlns:a16="http://schemas.microsoft.com/office/drawing/2014/main" id="{F194AEDE-F25F-43E6-A2C4-7FFF41074990}"/>
              </a:ext>
            </a:extLst>
          </p:cNvPr>
          <p:cNvSpPr/>
          <p:nvPr/>
        </p:nvSpPr>
        <p:spPr>
          <a:xfrm>
            <a:off x="367744" y="334928"/>
            <a:ext cx="11456511" cy="6188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4C793C08-EF4C-422B-A728-6C717C47DF6F}"/>
              </a:ext>
            </a:extLst>
          </p:cNvPr>
          <p:cNvCxnSpPr>
            <a:cxnSpLocks/>
          </p:cNvCxnSpPr>
          <p:nvPr/>
        </p:nvCxnSpPr>
        <p:spPr>
          <a:xfrm>
            <a:off x="10748698" y="334928"/>
            <a:ext cx="0" cy="61881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E825BC6-56A8-46DE-8037-A9A577624B0D}"/>
              </a:ext>
            </a:extLst>
          </p:cNvPr>
          <p:cNvCxnSpPr>
            <a:cxnSpLocks/>
          </p:cNvCxnSpPr>
          <p:nvPr/>
        </p:nvCxnSpPr>
        <p:spPr>
          <a:xfrm>
            <a:off x="373060" y="6047437"/>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382316"/>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28" r:id="rId6"/>
    <p:sldLayoutId id="2147483724" r:id="rId7"/>
    <p:sldLayoutId id="2147483725" r:id="rId8"/>
    <p:sldLayoutId id="2147483726" r:id="rId9"/>
    <p:sldLayoutId id="2147483727" r:id="rId10"/>
    <p:sldLayoutId id="214748372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130000"/>
        </a:lnSpc>
        <a:spcBef>
          <a:spcPts val="500"/>
        </a:spcBef>
        <a:buFont typeface="Arial" panose="020B0604020202020204" pitchFamily="34" charset="0"/>
        <a:buChar char="•"/>
        <a:defRPr sz="1600" kern="1200">
          <a:solidFill>
            <a:schemeClr val="tx1"/>
          </a:solidFill>
          <a:latin typeface="+mn-lt"/>
          <a:ea typeface="+mn-ea"/>
          <a:cs typeface="+mn-cs"/>
        </a:defRPr>
      </a:lvl3pPr>
      <a:lvl4pPr marL="1371600" indent="-228600" algn="l" defTabSz="914400" rtl="0" eaLnBrk="1" latinLnBrk="0" hangingPunct="1">
        <a:lnSpc>
          <a:spcPct val="130000"/>
        </a:lnSpc>
        <a:spcBef>
          <a:spcPts val="500"/>
        </a:spcBef>
        <a:buFont typeface="Arial" panose="020B0604020202020204" pitchFamily="34" charset="0"/>
        <a:buChar char="•"/>
        <a:defRPr sz="1400" kern="1200">
          <a:solidFill>
            <a:schemeClr val="tx1"/>
          </a:solidFill>
          <a:latin typeface="+mn-lt"/>
          <a:ea typeface="+mn-ea"/>
          <a:cs typeface="+mn-cs"/>
        </a:defRPr>
      </a:lvl4pPr>
      <a:lvl5pPr marL="1828800" indent="-228600" algn="l" defTabSz="914400" rtl="0" eaLnBrk="1" latinLnBrk="0" hangingPunct="1">
        <a:lnSpc>
          <a:spcPct val="13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earsupply.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gearsupply.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http://www.gearsupply.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4" name="Background Fill">
            <a:extLst>
              <a:ext uri="{FF2B5EF4-FFF2-40B4-BE49-F238E27FC236}">
                <a16:creationId xmlns:a16="http://schemas.microsoft.com/office/drawing/2014/main" id="{6DA65B90-7B06-4499-91BA-CDDD36132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5D9EDC-D4FE-106F-9EB4-336892174AA8}"/>
              </a:ext>
            </a:extLst>
          </p:cNvPr>
          <p:cNvSpPr>
            <a:spLocks noGrp="1"/>
          </p:cNvSpPr>
          <p:nvPr>
            <p:ph type="ctrTitle"/>
          </p:nvPr>
        </p:nvSpPr>
        <p:spPr>
          <a:xfrm>
            <a:off x="810492" y="2483427"/>
            <a:ext cx="5243252" cy="2184151"/>
          </a:xfrm>
        </p:spPr>
        <p:txBody>
          <a:bodyPr>
            <a:normAutofit/>
          </a:bodyPr>
          <a:lstStyle/>
          <a:p>
            <a:r>
              <a:rPr lang="en-IN" sz="2400" dirty="0"/>
              <a:t>An Online Marketplace Site Migrates from Universal Analytics to GA4 &amp; Fixes Faulty Web Analytics Reports</a:t>
            </a:r>
          </a:p>
        </p:txBody>
      </p:sp>
      <p:sp>
        <p:nvSpPr>
          <p:cNvPr id="3" name="Subtitle 2">
            <a:extLst>
              <a:ext uri="{FF2B5EF4-FFF2-40B4-BE49-F238E27FC236}">
                <a16:creationId xmlns:a16="http://schemas.microsoft.com/office/drawing/2014/main" id="{9B487163-95FE-7036-6474-9E2D045A2A15}"/>
              </a:ext>
            </a:extLst>
          </p:cNvPr>
          <p:cNvSpPr>
            <a:spLocks noGrp="1"/>
          </p:cNvSpPr>
          <p:nvPr>
            <p:ph type="subTitle" idx="1"/>
          </p:nvPr>
        </p:nvSpPr>
        <p:spPr>
          <a:xfrm>
            <a:off x="848594" y="5181603"/>
            <a:ext cx="5243252" cy="696891"/>
          </a:xfrm>
        </p:spPr>
        <p:txBody>
          <a:bodyPr anchor="ctr">
            <a:normAutofit/>
          </a:bodyPr>
          <a:lstStyle/>
          <a:p>
            <a:pPr>
              <a:lnSpc>
                <a:spcPct val="120000"/>
              </a:lnSpc>
            </a:pPr>
            <a:r>
              <a:rPr lang="en-IN" sz="1400" dirty="0"/>
              <a:t>CLIENT: Gear Supply </a:t>
            </a:r>
            <a:r>
              <a:rPr lang="en-IN" sz="1400" dirty="0">
                <a:hlinkClick r:id="rId2"/>
              </a:rPr>
              <a:t>www.gearsupply.com</a:t>
            </a:r>
            <a:r>
              <a:rPr lang="en-IN" sz="1400" dirty="0"/>
              <a:t>  </a:t>
            </a:r>
          </a:p>
        </p:txBody>
      </p:sp>
      <p:sp>
        <p:nvSpPr>
          <p:cNvPr id="65" name="Main Frame">
            <a:extLst>
              <a:ext uri="{FF2B5EF4-FFF2-40B4-BE49-F238E27FC236}">
                <a16:creationId xmlns:a16="http://schemas.microsoft.com/office/drawing/2014/main" id="{9502469D-C562-48E3-ABA2-3CFA55C526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6" name="Straight Connector 55">
            <a:extLst>
              <a:ext uri="{FF2B5EF4-FFF2-40B4-BE49-F238E27FC236}">
                <a16:creationId xmlns:a16="http://schemas.microsoft.com/office/drawing/2014/main" id="{A64D5C8D-3333-4172-8FBC-0B9A76250FE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7744" y="4991100"/>
            <a:ext cx="606407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57">
            <a:extLst>
              <a:ext uri="{FF2B5EF4-FFF2-40B4-BE49-F238E27FC236}">
                <a16:creationId xmlns:a16="http://schemas.microsoft.com/office/drawing/2014/main" id="{471910D7-A277-4C92-B072-C4469C2FC41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38900" y="334928"/>
            <a:ext cx="0" cy="570155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Main Horizontal Connector">
            <a:extLst>
              <a:ext uri="{FF2B5EF4-FFF2-40B4-BE49-F238E27FC236}">
                <a16:creationId xmlns:a16="http://schemas.microsoft.com/office/drawing/2014/main" id="{4D594499-F983-4364-8ABC-5BCDC2E906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Main Vertical Connector">
            <a:extLst>
              <a:ext uri="{FF2B5EF4-FFF2-40B4-BE49-F238E27FC236}">
                <a16:creationId xmlns:a16="http://schemas.microsoft.com/office/drawing/2014/main" id="{6D4C177C-581F-4CC8-A686-0B6D25DC6A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ubtitle 2">
            <a:extLst>
              <a:ext uri="{FF2B5EF4-FFF2-40B4-BE49-F238E27FC236}">
                <a16:creationId xmlns:a16="http://schemas.microsoft.com/office/drawing/2014/main" id="{DBDCBAC6-F428-E88E-D39D-A11557B1B10D}"/>
              </a:ext>
            </a:extLst>
          </p:cNvPr>
          <p:cNvSpPr txBox="1">
            <a:spLocks/>
          </p:cNvSpPr>
          <p:nvPr/>
        </p:nvSpPr>
        <p:spPr>
          <a:xfrm>
            <a:off x="848594" y="462116"/>
            <a:ext cx="5243252" cy="696891"/>
          </a:xfrm>
          <a:prstGeom prst="rect">
            <a:avLst/>
          </a:prstGeom>
        </p:spPr>
        <p:txBody>
          <a:bodyPr vert="horz" lIns="91440" tIns="45720" rIns="91440" bIns="45720" rtlCol="0" anchor="ctr">
            <a:normAutofit/>
          </a:bodyPr>
          <a:lstStyle>
            <a:lvl1pPr marL="0" indent="0" algn="l" defTabSz="914400" rtl="0" eaLnBrk="1" latinLnBrk="0" hangingPunct="1">
              <a:lnSpc>
                <a:spcPct val="13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13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3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3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3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IN" sz="1800" dirty="0"/>
              <a:t>A GOOGLE ANALYTICS CASE STUDY</a:t>
            </a:r>
          </a:p>
        </p:txBody>
      </p:sp>
      <p:pic>
        <p:nvPicPr>
          <p:cNvPr id="5" name="Picture 4">
            <a:extLst>
              <a:ext uri="{FF2B5EF4-FFF2-40B4-BE49-F238E27FC236}">
                <a16:creationId xmlns:a16="http://schemas.microsoft.com/office/drawing/2014/main" id="{497DDB0C-749F-A97E-E42B-DFCC9B152FEF}"/>
              </a:ext>
            </a:extLst>
          </p:cNvPr>
          <p:cNvPicPr>
            <a:picLocks noChangeAspect="1"/>
          </p:cNvPicPr>
          <p:nvPr/>
        </p:nvPicPr>
        <p:blipFill rotWithShape="1">
          <a:blip r:embed="rId3"/>
          <a:srcRect l="28976" t="1" r="36775" b="16703"/>
          <a:stretch/>
        </p:blipFill>
        <p:spPr>
          <a:xfrm>
            <a:off x="6449293" y="345317"/>
            <a:ext cx="4292319" cy="5701555"/>
          </a:xfrm>
          <a:prstGeom prst="rect">
            <a:avLst/>
          </a:prstGeom>
        </p:spPr>
      </p:pic>
    </p:spTree>
    <p:extLst>
      <p:ext uri="{BB962C8B-B14F-4D97-AF65-F5344CB8AC3E}">
        <p14:creationId xmlns:p14="http://schemas.microsoft.com/office/powerpoint/2010/main" val="587222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0E4E-DB55-1334-C466-1E836B1E6525}"/>
              </a:ext>
            </a:extLst>
          </p:cNvPr>
          <p:cNvSpPr>
            <a:spLocks noGrp="1"/>
          </p:cNvSpPr>
          <p:nvPr>
            <p:ph type="title"/>
          </p:nvPr>
        </p:nvSpPr>
        <p:spPr>
          <a:xfrm>
            <a:off x="841248" y="924791"/>
            <a:ext cx="9489000" cy="716973"/>
          </a:xfrm>
        </p:spPr>
        <p:txBody>
          <a:bodyPr>
            <a:noAutofit/>
          </a:bodyPr>
          <a:lstStyle/>
          <a:p>
            <a:r>
              <a:rPr lang="en-IN" sz="2000" dirty="0"/>
              <a:t>An Online Marketplace Site Migrates from Universal Analytics to GA4 &amp; Fixes Faulty Web Analytics Reports</a:t>
            </a:r>
          </a:p>
        </p:txBody>
      </p:sp>
      <p:sp>
        <p:nvSpPr>
          <p:cNvPr id="3" name="Content Placeholder 2">
            <a:extLst>
              <a:ext uri="{FF2B5EF4-FFF2-40B4-BE49-F238E27FC236}">
                <a16:creationId xmlns:a16="http://schemas.microsoft.com/office/drawing/2014/main" id="{2596B40C-E568-404E-EBAF-BF09308AE175}"/>
              </a:ext>
            </a:extLst>
          </p:cNvPr>
          <p:cNvSpPr>
            <a:spLocks noGrp="1"/>
          </p:cNvSpPr>
          <p:nvPr>
            <p:ph idx="1"/>
          </p:nvPr>
        </p:nvSpPr>
        <p:spPr>
          <a:xfrm>
            <a:off x="924791" y="2351214"/>
            <a:ext cx="2701636" cy="446809"/>
          </a:xfrm>
        </p:spPr>
        <p:txBody>
          <a:bodyPr>
            <a:normAutofit lnSpcReduction="10000"/>
          </a:bodyPr>
          <a:lstStyle/>
          <a:p>
            <a:pPr marL="0" indent="0">
              <a:buNone/>
            </a:pPr>
            <a:r>
              <a:rPr lang="en-IN" dirty="0"/>
              <a:t>About The Client</a:t>
            </a:r>
          </a:p>
        </p:txBody>
      </p:sp>
      <p:sp>
        <p:nvSpPr>
          <p:cNvPr id="4" name="Subtitle 2">
            <a:extLst>
              <a:ext uri="{FF2B5EF4-FFF2-40B4-BE49-F238E27FC236}">
                <a16:creationId xmlns:a16="http://schemas.microsoft.com/office/drawing/2014/main" id="{FD9B2CFA-2CD5-4148-5A54-736B43E55D0F}"/>
              </a:ext>
            </a:extLst>
          </p:cNvPr>
          <p:cNvSpPr txBox="1">
            <a:spLocks/>
          </p:cNvSpPr>
          <p:nvPr/>
        </p:nvSpPr>
        <p:spPr>
          <a:xfrm>
            <a:off x="841248" y="470356"/>
            <a:ext cx="5243252" cy="369157"/>
          </a:xfrm>
          <a:prstGeom prst="rect">
            <a:avLst/>
          </a:prstGeom>
        </p:spPr>
        <p:txBody>
          <a:bodyPr vert="horz" lIns="91440" tIns="45720" rIns="91440" bIns="45720" rtlCol="0" anchor="ctr">
            <a:normAutofit/>
          </a:bodyPr>
          <a:lstStyle>
            <a:lvl1pPr marL="0" indent="0" algn="l" defTabSz="914400" rtl="0" eaLnBrk="1" latinLnBrk="0" hangingPunct="1">
              <a:lnSpc>
                <a:spcPct val="13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13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3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3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3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IN" sz="1400" dirty="0"/>
              <a:t>A GOOGLE ANALYTICS CASE STUDY</a:t>
            </a:r>
          </a:p>
        </p:txBody>
      </p:sp>
      <p:sp>
        <p:nvSpPr>
          <p:cNvPr id="8" name="TextBox 7">
            <a:extLst>
              <a:ext uri="{FF2B5EF4-FFF2-40B4-BE49-F238E27FC236}">
                <a16:creationId xmlns:a16="http://schemas.microsoft.com/office/drawing/2014/main" id="{A7D3FDA1-11A2-9DA5-2D57-915EB7FE79B3}"/>
              </a:ext>
            </a:extLst>
          </p:cNvPr>
          <p:cNvSpPr txBox="1"/>
          <p:nvPr/>
        </p:nvSpPr>
        <p:spPr>
          <a:xfrm>
            <a:off x="924791" y="2888670"/>
            <a:ext cx="3969327" cy="2492990"/>
          </a:xfrm>
          <a:prstGeom prst="rect">
            <a:avLst/>
          </a:prstGeom>
          <a:noFill/>
        </p:spPr>
        <p:txBody>
          <a:bodyPr wrap="square" rtlCol="0">
            <a:spAutoFit/>
          </a:bodyPr>
          <a:lstStyle/>
          <a:p>
            <a:r>
              <a:rPr lang="en-IN" sz="1200" dirty="0">
                <a:hlinkClick r:id="rId2"/>
              </a:rPr>
              <a:t>www.gearsupply.com</a:t>
            </a:r>
            <a:r>
              <a:rPr lang="en-IN" sz="1200" dirty="0"/>
              <a:t> is a niche online marketplace for used Audio Video equipment in the US. The site allows suppliers to list their less-used AV equipment. The site also prides itself on providing a great buying experience to the buyers. </a:t>
            </a:r>
          </a:p>
          <a:p>
            <a:endParaRPr lang="en-IN" sz="1200" dirty="0"/>
          </a:p>
          <a:p>
            <a:r>
              <a:rPr lang="en-IN" sz="1200" dirty="0"/>
              <a:t>One of the main facilities provided by Gear Supply to their suppliers is cross-platform marketing exposure through advertisements. While on the consumer side, their quality guarantee scheme stands out.</a:t>
            </a:r>
          </a:p>
          <a:p>
            <a:endParaRPr lang="en-IN" sz="1200" dirty="0"/>
          </a:p>
          <a:p>
            <a:r>
              <a:rPr lang="en-IN" sz="1200" dirty="0"/>
              <a:t>Clearly, web analytics is crucial for Matt, the founder of the site, to measure many aspects of his growing e-commerce business.</a:t>
            </a:r>
          </a:p>
        </p:txBody>
      </p:sp>
      <p:pic>
        <p:nvPicPr>
          <p:cNvPr id="9" name="Picture 8">
            <a:extLst>
              <a:ext uri="{FF2B5EF4-FFF2-40B4-BE49-F238E27FC236}">
                <a16:creationId xmlns:a16="http://schemas.microsoft.com/office/drawing/2014/main" id="{4443BEB3-ECF2-B7AC-57D6-9D61F2651AA2}"/>
              </a:ext>
            </a:extLst>
          </p:cNvPr>
          <p:cNvPicPr>
            <a:picLocks noChangeAspect="1"/>
          </p:cNvPicPr>
          <p:nvPr/>
        </p:nvPicPr>
        <p:blipFill rotWithShape="1">
          <a:blip r:embed="rId3"/>
          <a:srcRect r="17850"/>
          <a:stretch/>
        </p:blipFill>
        <p:spPr>
          <a:xfrm>
            <a:off x="5216236" y="2888670"/>
            <a:ext cx="5372100" cy="273075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03654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0E4E-DB55-1334-C466-1E836B1E6525}"/>
              </a:ext>
            </a:extLst>
          </p:cNvPr>
          <p:cNvSpPr>
            <a:spLocks noGrp="1"/>
          </p:cNvSpPr>
          <p:nvPr>
            <p:ph type="title"/>
          </p:nvPr>
        </p:nvSpPr>
        <p:spPr>
          <a:xfrm>
            <a:off x="841248" y="924791"/>
            <a:ext cx="9489000" cy="716973"/>
          </a:xfrm>
        </p:spPr>
        <p:txBody>
          <a:bodyPr>
            <a:noAutofit/>
          </a:bodyPr>
          <a:lstStyle/>
          <a:p>
            <a:r>
              <a:rPr lang="en-IN" sz="2000" dirty="0"/>
              <a:t>An Online Marketplace Site Migrates from Universal Analytics to GA4 &amp; Fixes Faulty Web Analytics Reports</a:t>
            </a:r>
          </a:p>
        </p:txBody>
      </p:sp>
      <p:sp>
        <p:nvSpPr>
          <p:cNvPr id="3" name="Content Placeholder 2">
            <a:extLst>
              <a:ext uri="{FF2B5EF4-FFF2-40B4-BE49-F238E27FC236}">
                <a16:creationId xmlns:a16="http://schemas.microsoft.com/office/drawing/2014/main" id="{2596B40C-E568-404E-EBAF-BF09308AE175}"/>
              </a:ext>
            </a:extLst>
          </p:cNvPr>
          <p:cNvSpPr>
            <a:spLocks noGrp="1"/>
          </p:cNvSpPr>
          <p:nvPr>
            <p:ph idx="1"/>
          </p:nvPr>
        </p:nvSpPr>
        <p:spPr>
          <a:xfrm>
            <a:off x="924791" y="2351219"/>
            <a:ext cx="2701636" cy="446809"/>
          </a:xfrm>
        </p:spPr>
        <p:txBody>
          <a:bodyPr>
            <a:normAutofit lnSpcReduction="10000"/>
          </a:bodyPr>
          <a:lstStyle/>
          <a:p>
            <a:pPr marL="0" indent="0">
              <a:buNone/>
            </a:pPr>
            <a:r>
              <a:rPr lang="en-IN" dirty="0"/>
              <a:t>The Requirement</a:t>
            </a:r>
          </a:p>
        </p:txBody>
      </p:sp>
      <p:sp>
        <p:nvSpPr>
          <p:cNvPr id="4" name="Subtitle 2">
            <a:extLst>
              <a:ext uri="{FF2B5EF4-FFF2-40B4-BE49-F238E27FC236}">
                <a16:creationId xmlns:a16="http://schemas.microsoft.com/office/drawing/2014/main" id="{FD9B2CFA-2CD5-4148-5A54-736B43E55D0F}"/>
              </a:ext>
            </a:extLst>
          </p:cNvPr>
          <p:cNvSpPr txBox="1">
            <a:spLocks/>
          </p:cNvSpPr>
          <p:nvPr/>
        </p:nvSpPr>
        <p:spPr>
          <a:xfrm>
            <a:off x="841248" y="470356"/>
            <a:ext cx="5243252" cy="369157"/>
          </a:xfrm>
          <a:prstGeom prst="rect">
            <a:avLst/>
          </a:prstGeom>
        </p:spPr>
        <p:txBody>
          <a:bodyPr vert="horz" lIns="91440" tIns="45720" rIns="91440" bIns="45720" rtlCol="0" anchor="ctr">
            <a:normAutofit/>
          </a:bodyPr>
          <a:lstStyle>
            <a:lvl1pPr marL="0" indent="0" algn="l" defTabSz="914400" rtl="0" eaLnBrk="1" latinLnBrk="0" hangingPunct="1">
              <a:lnSpc>
                <a:spcPct val="13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13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3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3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3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IN" sz="1400" dirty="0"/>
              <a:t>A GOOGLE ANALYTICS CASE STUDY</a:t>
            </a:r>
          </a:p>
        </p:txBody>
      </p:sp>
      <p:sp>
        <p:nvSpPr>
          <p:cNvPr id="8" name="TextBox 7">
            <a:extLst>
              <a:ext uri="{FF2B5EF4-FFF2-40B4-BE49-F238E27FC236}">
                <a16:creationId xmlns:a16="http://schemas.microsoft.com/office/drawing/2014/main" id="{A7D3FDA1-11A2-9DA5-2D57-915EB7FE79B3}"/>
              </a:ext>
            </a:extLst>
          </p:cNvPr>
          <p:cNvSpPr txBox="1"/>
          <p:nvPr/>
        </p:nvSpPr>
        <p:spPr>
          <a:xfrm>
            <a:off x="924792" y="2888675"/>
            <a:ext cx="3595254" cy="2123658"/>
          </a:xfrm>
          <a:prstGeom prst="rect">
            <a:avLst/>
          </a:prstGeom>
          <a:noFill/>
        </p:spPr>
        <p:txBody>
          <a:bodyPr wrap="square" rtlCol="0">
            <a:spAutoFit/>
          </a:bodyPr>
          <a:lstStyle/>
          <a:p>
            <a:r>
              <a:rPr lang="en-IN" sz="1200" dirty="0"/>
              <a:t>When Matt approached us, he had listed 13 issues from Google Analytics reports that he was pulling his hair around.</a:t>
            </a:r>
          </a:p>
          <a:p>
            <a:endParaRPr lang="en-IN" sz="1200" dirty="0"/>
          </a:p>
          <a:p>
            <a:r>
              <a:rPr lang="en-IN" sz="1200" dirty="0"/>
              <a:t>Not only did he want these issues to be resolved, but he also wanted a root cause analysis to be done so that the reporting would improve in general and the issues he had not discovered yet would also be resolved. </a:t>
            </a:r>
          </a:p>
          <a:p>
            <a:endParaRPr lang="en-IN" sz="1200" dirty="0"/>
          </a:p>
          <a:p>
            <a:r>
              <a:rPr lang="en-IN" sz="1200" dirty="0"/>
              <a:t>He was aware that some shortcut approaches he had taken were back firing.</a:t>
            </a:r>
          </a:p>
        </p:txBody>
      </p:sp>
      <p:pic>
        <p:nvPicPr>
          <p:cNvPr id="10" name="Picture 9">
            <a:extLst>
              <a:ext uri="{FF2B5EF4-FFF2-40B4-BE49-F238E27FC236}">
                <a16:creationId xmlns:a16="http://schemas.microsoft.com/office/drawing/2014/main" id="{71B4CA61-A659-E5A4-FD58-5383D1EF8F6F}"/>
              </a:ext>
            </a:extLst>
          </p:cNvPr>
          <p:cNvPicPr>
            <a:picLocks noChangeAspect="1"/>
          </p:cNvPicPr>
          <p:nvPr/>
        </p:nvPicPr>
        <p:blipFill>
          <a:blip r:embed="rId2"/>
          <a:stretch>
            <a:fillRect/>
          </a:stretch>
        </p:blipFill>
        <p:spPr>
          <a:xfrm>
            <a:off x="6025398" y="2022494"/>
            <a:ext cx="3293115" cy="374613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53001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0E4E-DB55-1334-C466-1E836B1E6525}"/>
              </a:ext>
            </a:extLst>
          </p:cNvPr>
          <p:cNvSpPr>
            <a:spLocks noGrp="1"/>
          </p:cNvSpPr>
          <p:nvPr>
            <p:ph type="title"/>
          </p:nvPr>
        </p:nvSpPr>
        <p:spPr>
          <a:xfrm>
            <a:off x="841248" y="924791"/>
            <a:ext cx="9489000" cy="716973"/>
          </a:xfrm>
        </p:spPr>
        <p:txBody>
          <a:bodyPr>
            <a:noAutofit/>
          </a:bodyPr>
          <a:lstStyle/>
          <a:p>
            <a:r>
              <a:rPr lang="en-IN" sz="2000" dirty="0"/>
              <a:t>An Online Marketplace Site Migrates from Universal Analytics to GA4 &amp; Fixes Faulty Web Analytics Reports</a:t>
            </a:r>
          </a:p>
        </p:txBody>
      </p:sp>
      <p:sp>
        <p:nvSpPr>
          <p:cNvPr id="3" name="Content Placeholder 2">
            <a:extLst>
              <a:ext uri="{FF2B5EF4-FFF2-40B4-BE49-F238E27FC236}">
                <a16:creationId xmlns:a16="http://schemas.microsoft.com/office/drawing/2014/main" id="{2596B40C-E568-404E-EBAF-BF09308AE175}"/>
              </a:ext>
            </a:extLst>
          </p:cNvPr>
          <p:cNvSpPr>
            <a:spLocks noGrp="1"/>
          </p:cNvSpPr>
          <p:nvPr>
            <p:ph idx="1"/>
          </p:nvPr>
        </p:nvSpPr>
        <p:spPr>
          <a:xfrm>
            <a:off x="924791" y="2247304"/>
            <a:ext cx="2701636" cy="446809"/>
          </a:xfrm>
        </p:spPr>
        <p:txBody>
          <a:bodyPr>
            <a:normAutofit lnSpcReduction="10000"/>
          </a:bodyPr>
          <a:lstStyle/>
          <a:p>
            <a:pPr marL="0" indent="0">
              <a:buNone/>
            </a:pPr>
            <a:r>
              <a:rPr lang="en-IN" dirty="0"/>
              <a:t>The Complexity</a:t>
            </a:r>
          </a:p>
        </p:txBody>
      </p:sp>
      <p:sp>
        <p:nvSpPr>
          <p:cNvPr id="4" name="Subtitle 2">
            <a:extLst>
              <a:ext uri="{FF2B5EF4-FFF2-40B4-BE49-F238E27FC236}">
                <a16:creationId xmlns:a16="http://schemas.microsoft.com/office/drawing/2014/main" id="{FD9B2CFA-2CD5-4148-5A54-736B43E55D0F}"/>
              </a:ext>
            </a:extLst>
          </p:cNvPr>
          <p:cNvSpPr txBox="1">
            <a:spLocks/>
          </p:cNvSpPr>
          <p:nvPr/>
        </p:nvSpPr>
        <p:spPr>
          <a:xfrm>
            <a:off x="841248" y="470356"/>
            <a:ext cx="5243252" cy="369157"/>
          </a:xfrm>
          <a:prstGeom prst="rect">
            <a:avLst/>
          </a:prstGeom>
        </p:spPr>
        <p:txBody>
          <a:bodyPr vert="horz" lIns="91440" tIns="45720" rIns="91440" bIns="45720" rtlCol="0" anchor="ctr">
            <a:normAutofit/>
          </a:bodyPr>
          <a:lstStyle>
            <a:lvl1pPr marL="0" indent="0" algn="l" defTabSz="914400" rtl="0" eaLnBrk="1" latinLnBrk="0" hangingPunct="1">
              <a:lnSpc>
                <a:spcPct val="13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13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3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3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3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IN" sz="1400" dirty="0"/>
              <a:t>A GOOGLE ANALYTICS CASE STUDY</a:t>
            </a:r>
          </a:p>
        </p:txBody>
      </p:sp>
      <p:sp>
        <p:nvSpPr>
          <p:cNvPr id="8" name="TextBox 7">
            <a:extLst>
              <a:ext uri="{FF2B5EF4-FFF2-40B4-BE49-F238E27FC236}">
                <a16:creationId xmlns:a16="http://schemas.microsoft.com/office/drawing/2014/main" id="{A7D3FDA1-11A2-9DA5-2D57-915EB7FE79B3}"/>
              </a:ext>
            </a:extLst>
          </p:cNvPr>
          <p:cNvSpPr txBox="1"/>
          <p:nvPr/>
        </p:nvSpPr>
        <p:spPr>
          <a:xfrm>
            <a:off x="924791" y="2784760"/>
            <a:ext cx="3605645" cy="2862322"/>
          </a:xfrm>
          <a:prstGeom prst="rect">
            <a:avLst/>
          </a:prstGeom>
          <a:noFill/>
        </p:spPr>
        <p:txBody>
          <a:bodyPr wrap="square" rtlCol="0">
            <a:spAutoFit/>
          </a:bodyPr>
          <a:lstStyle/>
          <a:p>
            <a:r>
              <a:rPr lang="en-IN" sz="1200" dirty="0"/>
              <a:t>When we examined the list of 13 issues, 2 issues stood out, </a:t>
            </a:r>
          </a:p>
          <a:p>
            <a:endParaRPr lang="en-IN" sz="1200" dirty="0"/>
          </a:p>
          <a:p>
            <a:pPr marL="228600" indent="-228600">
              <a:buAutoNum type="arabicPeriod"/>
            </a:pPr>
            <a:r>
              <a:rPr lang="en-IN" sz="1200" dirty="0"/>
              <a:t>For purchases done through ads, Matt was using the traffic report. He wanted the advertisement 1</a:t>
            </a:r>
            <a:r>
              <a:rPr lang="en-IN" sz="1200" baseline="30000" dirty="0"/>
              <a:t>st</a:t>
            </a:r>
            <a:r>
              <a:rPr lang="en-IN" sz="1200" dirty="0"/>
              <a:t> Page visited by the user to be shown against the dollar value. Instead, the way the report was configured, it showed the landing page of the session visited to which it happened to /account or /cart page for most of the transactions. </a:t>
            </a:r>
          </a:p>
          <a:p>
            <a:pPr marL="228600" indent="-228600">
              <a:buAutoNum type="arabicPeriod"/>
            </a:pPr>
            <a:endParaRPr lang="en-IN" sz="1200" dirty="0"/>
          </a:p>
          <a:p>
            <a:pPr marL="228600" indent="-228600">
              <a:buAutoNum type="arabicPeriod"/>
            </a:pPr>
            <a:r>
              <a:rPr lang="en-IN" sz="1200" dirty="0" err="1"/>
              <a:t>user_id</a:t>
            </a:r>
            <a:r>
              <a:rPr lang="en-IN" sz="1200" dirty="0"/>
              <a:t> was misconfigured. Google Analytics was capturing different </a:t>
            </a:r>
            <a:r>
              <a:rPr lang="en-IN" sz="1200" dirty="0" err="1"/>
              <a:t>user_ids</a:t>
            </a:r>
            <a:r>
              <a:rPr lang="en-IN" sz="1200" dirty="0"/>
              <a:t> for the same user. This indirectly had an impact on the traffic report, as we found later.</a:t>
            </a:r>
          </a:p>
        </p:txBody>
      </p:sp>
      <p:pic>
        <p:nvPicPr>
          <p:cNvPr id="10" name="Picture 9">
            <a:extLst>
              <a:ext uri="{FF2B5EF4-FFF2-40B4-BE49-F238E27FC236}">
                <a16:creationId xmlns:a16="http://schemas.microsoft.com/office/drawing/2014/main" id="{BEC4AD3C-7176-E5A0-1B5D-4D9F973731A7}"/>
              </a:ext>
            </a:extLst>
          </p:cNvPr>
          <p:cNvPicPr>
            <a:picLocks noChangeAspect="1"/>
          </p:cNvPicPr>
          <p:nvPr/>
        </p:nvPicPr>
        <p:blipFill>
          <a:blip r:embed="rId2"/>
          <a:stretch>
            <a:fillRect/>
          </a:stretch>
        </p:blipFill>
        <p:spPr>
          <a:xfrm>
            <a:off x="5615742" y="2191850"/>
            <a:ext cx="4091647" cy="34074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11882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0E4E-DB55-1334-C466-1E836B1E6525}"/>
              </a:ext>
            </a:extLst>
          </p:cNvPr>
          <p:cNvSpPr>
            <a:spLocks noGrp="1"/>
          </p:cNvSpPr>
          <p:nvPr>
            <p:ph type="title"/>
          </p:nvPr>
        </p:nvSpPr>
        <p:spPr>
          <a:xfrm>
            <a:off x="841248" y="924791"/>
            <a:ext cx="9489000" cy="716973"/>
          </a:xfrm>
        </p:spPr>
        <p:txBody>
          <a:bodyPr>
            <a:noAutofit/>
          </a:bodyPr>
          <a:lstStyle/>
          <a:p>
            <a:r>
              <a:rPr lang="en-IN" sz="2000" dirty="0"/>
              <a:t>An Online Marketplace Site Migrates from Universal Analytics to GA4 &amp; Fixes Faulty Web Analytics Reports</a:t>
            </a:r>
          </a:p>
        </p:txBody>
      </p:sp>
      <p:sp>
        <p:nvSpPr>
          <p:cNvPr id="3" name="Content Placeholder 2">
            <a:extLst>
              <a:ext uri="{FF2B5EF4-FFF2-40B4-BE49-F238E27FC236}">
                <a16:creationId xmlns:a16="http://schemas.microsoft.com/office/drawing/2014/main" id="{2596B40C-E568-404E-EBAF-BF09308AE175}"/>
              </a:ext>
            </a:extLst>
          </p:cNvPr>
          <p:cNvSpPr>
            <a:spLocks noGrp="1"/>
          </p:cNvSpPr>
          <p:nvPr>
            <p:ph idx="1"/>
          </p:nvPr>
        </p:nvSpPr>
        <p:spPr>
          <a:xfrm>
            <a:off x="924790" y="2309650"/>
            <a:ext cx="4447309" cy="446809"/>
          </a:xfrm>
        </p:spPr>
        <p:txBody>
          <a:bodyPr>
            <a:normAutofit lnSpcReduction="10000"/>
          </a:bodyPr>
          <a:lstStyle/>
          <a:p>
            <a:pPr marL="0" indent="0">
              <a:buNone/>
            </a:pPr>
            <a:r>
              <a:rPr lang="en-IN" dirty="0"/>
              <a:t>A Test Based Approach</a:t>
            </a:r>
          </a:p>
        </p:txBody>
      </p:sp>
      <p:sp>
        <p:nvSpPr>
          <p:cNvPr id="4" name="Subtitle 2">
            <a:extLst>
              <a:ext uri="{FF2B5EF4-FFF2-40B4-BE49-F238E27FC236}">
                <a16:creationId xmlns:a16="http://schemas.microsoft.com/office/drawing/2014/main" id="{FD9B2CFA-2CD5-4148-5A54-736B43E55D0F}"/>
              </a:ext>
            </a:extLst>
          </p:cNvPr>
          <p:cNvSpPr txBox="1">
            <a:spLocks/>
          </p:cNvSpPr>
          <p:nvPr/>
        </p:nvSpPr>
        <p:spPr>
          <a:xfrm>
            <a:off x="841248" y="470356"/>
            <a:ext cx="5243252" cy="369157"/>
          </a:xfrm>
          <a:prstGeom prst="rect">
            <a:avLst/>
          </a:prstGeom>
        </p:spPr>
        <p:txBody>
          <a:bodyPr vert="horz" lIns="91440" tIns="45720" rIns="91440" bIns="45720" rtlCol="0" anchor="ctr">
            <a:normAutofit/>
          </a:bodyPr>
          <a:lstStyle>
            <a:lvl1pPr marL="0" indent="0" algn="l" defTabSz="914400" rtl="0" eaLnBrk="1" latinLnBrk="0" hangingPunct="1">
              <a:lnSpc>
                <a:spcPct val="13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13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3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3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3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IN" sz="1400" dirty="0"/>
              <a:t>A GOOGLE ANALYTICS CASE STUDY</a:t>
            </a:r>
          </a:p>
        </p:txBody>
      </p:sp>
      <p:sp>
        <p:nvSpPr>
          <p:cNvPr id="8" name="TextBox 7">
            <a:extLst>
              <a:ext uri="{FF2B5EF4-FFF2-40B4-BE49-F238E27FC236}">
                <a16:creationId xmlns:a16="http://schemas.microsoft.com/office/drawing/2014/main" id="{A7D3FDA1-11A2-9DA5-2D57-915EB7FE79B3}"/>
              </a:ext>
            </a:extLst>
          </p:cNvPr>
          <p:cNvSpPr txBox="1"/>
          <p:nvPr/>
        </p:nvSpPr>
        <p:spPr>
          <a:xfrm>
            <a:off x="924791" y="2847106"/>
            <a:ext cx="3778829" cy="2492990"/>
          </a:xfrm>
          <a:prstGeom prst="rect">
            <a:avLst/>
          </a:prstGeom>
          <a:noFill/>
        </p:spPr>
        <p:txBody>
          <a:bodyPr wrap="square" rtlCol="0">
            <a:spAutoFit/>
          </a:bodyPr>
          <a:lstStyle/>
          <a:p>
            <a:r>
              <a:rPr lang="en-IN" sz="1200" dirty="0"/>
              <a:t>As we looked at the list of issues, it was clear that many </a:t>
            </a:r>
            <a:r>
              <a:rPr lang="en-IN" sz="1200" dirty="0" err="1"/>
              <a:t>GearSupply</a:t>
            </a:r>
            <a:r>
              <a:rPr lang="en-IN" sz="1200" dirty="0"/>
              <a:t> would be better off migrating from Universal Google Analytics to GA4. </a:t>
            </a:r>
          </a:p>
          <a:p>
            <a:endParaRPr lang="en-IN" sz="1200" dirty="0"/>
          </a:p>
          <a:p>
            <a:r>
              <a:rPr lang="en-IN" sz="1200" dirty="0"/>
              <a:t>Our approach to developing solutions was to discover the root causes.</a:t>
            </a:r>
          </a:p>
          <a:p>
            <a:endParaRPr lang="en-IN" sz="1200" dirty="0"/>
          </a:p>
          <a:p>
            <a:r>
              <a:rPr lang="en-IN" sz="1200" dirty="0"/>
              <a:t>For this, we tested intermediate configurations. If a configuration did not solve an issue, we moved one layer deeper to address the problem more holistically.</a:t>
            </a:r>
          </a:p>
          <a:p>
            <a:endParaRPr lang="en-IN" sz="1200" dirty="0"/>
          </a:p>
          <a:p>
            <a:r>
              <a:rPr lang="en-IN" sz="1200" dirty="0"/>
              <a:t>This made sure the final implemented solutions were fool-proof.</a:t>
            </a:r>
          </a:p>
        </p:txBody>
      </p:sp>
      <p:sp>
        <p:nvSpPr>
          <p:cNvPr id="10" name="Rectangle 9">
            <a:extLst>
              <a:ext uri="{FF2B5EF4-FFF2-40B4-BE49-F238E27FC236}">
                <a16:creationId xmlns:a16="http://schemas.microsoft.com/office/drawing/2014/main" id="{E273F724-2FD0-DD9A-0710-58A0F1826B98}"/>
              </a:ext>
            </a:extLst>
          </p:cNvPr>
          <p:cNvSpPr/>
          <p:nvPr/>
        </p:nvSpPr>
        <p:spPr>
          <a:xfrm>
            <a:off x="7138555" y="1991292"/>
            <a:ext cx="2036618" cy="63671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IN" sz="1200" dirty="0"/>
              <a:t>Migration from Universal Analytics to GA4</a:t>
            </a:r>
          </a:p>
        </p:txBody>
      </p:sp>
      <p:sp>
        <p:nvSpPr>
          <p:cNvPr id="13" name="Rectangle 12">
            <a:extLst>
              <a:ext uri="{FF2B5EF4-FFF2-40B4-BE49-F238E27FC236}">
                <a16:creationId xmlns:a16="http://schemas.microsoft.com/office/drawing/2014/main" id="{F8D6886A-C091-48AD-6F0E-EA98A56F719E}"/>
              </a:ext>
            </a:extLst>
          </p:cNvPr>
          <p:cNvSpPr/>
          <p:nvPr/>
        </p:nvSpPr>
        <p:spPr>
          <a:xfrm>
            <a:off x="7128164" y="3054922"/>
            <a:ext cx="2036618" cy="63671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IN" sz="1200" dirty="0"/>
              <a:t>Root Cause Analysis - Development of Test Configurations</a:t>
            </a:r>
          </a:p>
        </p:txBody>
      </p:sp>
      <p:sp>
        <p:nvSpPr>
          <p:cNvPr id="14" name="Rectangle 13">
            <a:extLst>
              <a:ext uri="{FF2B5EF4-FFF2-40B4-BE49-F238E27FC236}">
                <a16:creationId xmlns:a16="http://schemas.microsoft.com/office/drawing/2014/main" id="{965C3B71-6DDD-DABD-76D4-8EC3F510B718}"/>
              </a:ext>
            </a:extLst>
          </p:cNvPr>
          <p:cNvSpPr/>
          <p:nvPr/>
        </p:nvSpPr>
        <p:spPr>
          <a:xfrm>
            <a:off x="7128164" y="4077484"/>
            <a:ext cx="2036618" cy="63671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IN" sz="1200" dirty="0"/>
              <a:t>Fool-proof solution development</a:t>
            </a:r>
          </a:p>
        </p:txBody>
      </p:sp>
      <p:sp>
        <p:nvSpPr>
          <p:cNvPr id="15" name="Rectangle 14">
            <a:extLst>
              <a:ext uri="{FF2B5EF4-FFF2-40B4-BE49-F238E27FC236}">
                <a16:creationId xmlns:a16="http://schemas.microsoft.com/office/drawing/2014/main" id="{2BC41FD3-FF62-ED2E-FF2C-F4C9A897EB1C}"/>
              </a:ext>
            </a:extLst>
          </p:cNvPr>
          <p:cNvSpPr/>
          <p:nvPr/>
        </p:nvSpPr>
        <p:spPr>
          <a:xfrm>
            <a:off x="7128164" y="5109919"/>
            <a:ext cx="2036618" cy="63671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IN" sz="1200" dirty="0"/>
              <a:t>User testing and Rollout</a:t>
            </a:r>
          </a:p>
        </p:txBody>
      </p:sp>
      <p:cxnSp>
        <p:nvCxnSpPr>
          <p:cNvPr id="17" name="Straight Arrow Connector 16">
            <a:extLst>
              <a:ext uri="{FF2B5EF4-FFF2-40B4-BE49-F238E27FC236}">
                <a16:creationId xmlns:a16="http://schemas.microsoft.com/office/drawing/2014/main" id="{35B55944-8EBC-9072-C663-72BBE879BA40}"/>
              </a:ext>
            </a:extLst>
          </p:cNvPr>
          <p:cNvCxnSpPr>
            <a:cxnSpLocks/>
            <a:stCxn id="10" idx="2"/>
            <a:endCxn id="13" idx="0"/>
          </p:cNvCxnSpPr>
          <p:nvPr/>
        </p:nvCxnSpPr>
        <p:spPr>
          <a:xfrm flipH="1">
            <a:off x="8146473" y="2628008"/>
            <a:ext cx="10391" cy="4269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56489703-3C66-DF6F-E7CB-893EFBFB5521}"/>
              </a:ext>
            </a:extLst>
          </p:cNvPr>
          <p:cNvCxnSpPr>
            <a:cxnSpLocks/>
            <a:stCxn id="13" idx="2"/>
            <a:endCxn id="14" idx="0"/>
          </p:cNvCxnSpPr>
          <p:nvPr/>
        </p:nvCxnSpPr>
        <p:spPr>
          <a:xfrm>
            <a:off x="8146473" y="3691638"/>
            <a:ext cx="0" cy="3858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38BCA761-4774-CD3D-6D76-2321B2B92782}"/>
              </a:ext>
            </a:extLst>
          </p:cNvPr>
          <p:cNvCxnSpPr>
            <a:cxnSpLocks/>
            <a:stCxn id="14" idx="2"/>
            <a:endCxn id="15" idx="0"/>
          </p:cNvCxnSpPr>
          <p:nvPr/>
        </p:nvCxnSpPr>
        <p:spPr>
          <a:xfrm>
            <a:off x="8146473" y="4714200"/>
            <a:ext cx="0" cy="3957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4933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0E4E-DB55-1334-C466-1E836B1E6525}"/>
              </a:ext>
            </a:extLst>
          </p:cNvPr>
          <p:cNvSpPr>
            <a:spLocks noGrp="1"/>
          </p:cNvSpPr>
          <p:nvPr>
            <p:ph type="title"/>
          </p:nvPr>
        </p:nvSpPr>
        <p:spPr>
          <a:xfrm>
            <a:off x="841248" y="924791"/>
            <a:ext cx="9489000" cy="716973"/>
          </a:xfrm>
        </p:spPr>
        <p:txBody>
          <a:bodyPr>
            <a:noAutofit/>
          </a:bodyPr>
          <a:lstStyle/>
          <a:p>
            <a:r>
              <a:rPr lang="en-IN" sz="2000" dirty="0"/>
              <a:t>An Online Marketplace Site Migrates from Universal Analytics to GA4 &amp; Fixes Faulty Web Analytics Reports</a:t>
            </a:r>
          </a:p>
        </p:txBody>
      </p:sp>
      <p:sp>
        <p:nvSpPr>
          <p:cNvPr id="3" name="Content Placeholder 2">
            <a:extLst>
              <a:ext uri="{FF2B5EF4-FFF2-40B4-BE49-F238E27FC236}">
                <a16:creationId xmlns:a16="http://schemas.microsoft.com/office/drawing/2014/main" id="{2596B40C-E568-404E-EBAF-BF09308AE175}"/>
              </a:ext>
            </a:extLst>
          </p:cNvPr>
          <p:cNvSpPr>
            <a:spLocks noGrp="1"/>
          </p:cNvSpPr>
          <p:nvPr>
            <p:ph idx="1"/>
          </p:nvPr>
        </p:nvSpPr>
        <p:spPr>
          <a:xfrm>
            <a:off x="924791" y="2091440"/>
            <a:ext cx="2701636" cy="446809"/>
          </a:xfrm>
        </p:spPr>
        <p:txBody>
          <a:bodyPr>
            <a:normAutofit lnSpcReduction="10000"/>
          </a:bodyPr>
          <a:lstStyle/>
          <a:p>
            <a:pPr marL="0" indent="0">
              <a:buNone/>
            </a:pPr>
            <a:r>
              <a:rPr lang="en-IN" dirty="0"/>
              <a:t>The Solution</a:t>
            </a:r>
          </a:p>
        </p:txBody>
      </p:sp>
      <p:sp>
        <p:nvSpPr>
          <p:cNvPr id="4" name="Subtitle 2">
            <a:extLst>
              <a:ext uri="{FF2B5EF4-FFF2-40B4-BE49-F238E27FC236}">
                <a16:creationId xmlns:a16="http://schemas.microsoft.com/office/drawing/2014/main" id="{FD9B2CFA-2CD5-4148-5A54-736B43E55D0F}"/>
              </a:ext>
            </a:extLst>
          </p:cNvPr>
          <p:cNvSpPr txBox="1">
            <a:spLocks/>
          </p:cNvSpPr>
          <p:nvPr/>
        </p:nvSpPr>
        <p:spPr>
          <a:xfrm>
            <a:off x="841248" y="470356"/>
            <a:ext cx="5243252" cy="369157"/>
          </a:xfrm>
          <a:prstGeom prst="rect">
            <a:avLst/>
          </a:prstGeom>
        </p:spPr>
        <p:txBody>
          <a:bodyPr vert="horz" lIns="91440" tIns="45720" rIns="91440" bIns="45720" rtlCol="0" anchor="ctr">
            <a:normAutofit/>
          </a:bodyPr>
          <a:lstStyle>
            <a:lvl1pPr marL="0" indent="0" algn="l" defTabSz="914400" rtl="0" eaLnBrk="1" latinLnBrk="0" hangingPunct="1">
              <a:lnSpc>
                <a:spcPct val="13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13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3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3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3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IN" sz="1400" dirty="0"/>
              <a:t>A GOOGLE ANALYTICS CASE STUDY</a:t>
            </a:r>
          </a:p>
        </p:txBody>
      </p:sp>
      <p:sp>
        <p:nvSpPr>
          <p:cNvPr id="8" name="TextBox 7">
            <a:extLst>
              <a:ext uri="{FF2B5EF4-FFF2-40B4-BE49-F238E27FC236}">
                <a16:creationId xmlns:a16="http://schemas.microsoft.com/office/drawing/2014/main" id="{A7D3FDA1-11A2-9DA5-2D57-915EB7FE79B3}"/>
              </a:ext>
            </a:extLst>
          </p:cNvPr>
          <p:cNvSpPr txBox="1"/>
          <p:nvPr/>
        </p:nvSpPr>
        <p:spPr>
          <a:xfrm>
            <a:off x="924791" y="2628896"/>
            <a:ext cx="3273136" cy="3231654"/>
          </a:xfrm>
          <a:prstGeom prst="rect">
            <a:avLst/>
          </a:prstGeom>
          <a:noFill/>
        </p:spPr>
        <p:txBody>
          <a:bodyPr wrap="square" rtlCol="0">
            <a:spAutoFit/>
          </a:bodyPr>
          <a:lstStyle/>
          <a:p>
            <a:r>
              <a:rPr lang="en-IN" sz="1200" dirty="0"/>
              <a:t>Our first step was to migrate from Universal Analytics to GA4. This was not only necessary from Google’s support perspective, but also from a solution implementation perspective. </a:t>
            </a:r>
          </a:p>
          <a:p>
            <a:endParaRPr lang="en-IN" sz="1200" dirty="0"/>
          </a:p>
          <a:p>
            <a:r>
              <a:rPr lang="en-IN" sz="1200" dirty="0"/>
              <a:t>For example, creating custom dimensions would have been complex and time taking in Universal Analytics but it was a cakewalk in GA4. Moving to GA4 reduced the testing time also, with the debug view showed us the necessary parameters in order understand if the implementation is correct or requires modifications against configuration changes took effect in real-time.</a:t>
            </a:r>
          </a:p>
          <a:p>
            <a:endParaRPr lang="en-IN" sz="1200" dirty="0"/>
          </a:p>
          <a:p>
            <a:r>
              <a:rPr lang="en-IN" sz="1200" dirty="0"/>
              <a:t>In the process of migration, we made configuration improvements that solved most of the direct configuration &amp; reporting issues.</a:t>
            </a:r>
          </a:p>
        </p:txBody>
      </p:sp>
      <p:pic>
        <p:nvPicPr>
          <p:cNvPr id="9" name="Picture 8">
            <a:extLst>
              <a:ext uri="{FF2B5EF4-FFF2-40B4-BE49-F238E27FC236}">
                <a16:creationId xmlns:a16="http://schemas.microsoft.com/office/drawing/2014/main" id="{8D9620A8-7C7F-C4C1-06C3-1AF13CC45178}"/>
              </a:ext>
            </a:extLst>
          </p:cNvPr>
          <p:cNvPicPr>
            <a:picLocks noChangeAspect="1"/>
          </p:cNvPicPr>
          <p:nvPr/>
        </p:nvPicPr>
        <p:blipFill>
          <a:blip r:embed="rId2"/>
          <a:stretch>
            <a:fillRect/>
          </a:stretch>
        </p:blipFill>
        <p:spPr>
          <a:xfrm>
            <a:off x="6323245" y="2628896"/>
            <a:ext cx="3341660" cy="2792972"/>
          </a:xfrm>
          <a:prstGeom prst="rect">
            <a:avLst/>
          </a:prstGeom>
          <a:ln>
            <a:noFill/>
          </a:ln>
          <a:effectLst>
            <a:outerShdw blurRad="292100" dist="139700" dir="2700000" algn="tl" rotWithShape="0">
              <a:srgbClr val="333333">
                <a:alpha val="65000"/>
              </a:srgbClr>
            </a:outerShdw>
          </a:effectLst>
        </p:spPr>
      </p:pic>
      <p:pic>
        <p:nvPicPr>
          <p:cNvPr id="13" name="Picture 12" descr="Shape&#10;&#10;Description automatically generated">
            <a:extLst>
              <a:ext uri="{FF2B5EF4-FFF2-40B4-BE49-F238E27FC236}">
                <a16:creationId xmlns:a16="http://schemas.microsoft.com/office/drawing/2014/main" id="{378DCCF7-B96E-14AF-0684-9D22F0F81E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2220" y="1951986"/>
            <a:ext cx="2098964" cy="110159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9271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0E4E-DB55-1334-C466-1E836B1E6525}"/>
              </a:ext>
            </a:extLst>
          </p:cNvPr>
          <p:cNvSpPr>
            <a:spLocks noGrp="1"/>
          </p:cNvSpPr>
          <p:nvPr>
            <p:ph type="title"/>
          </p:nvPr>
        </p:nvSpPr>
        <p:spPr>
          <a:xfrm>
            <a:off x="841248" y="924791"/>
            <a:ext cx="9489000" cy="716973"/>
          </a:xfrm>
        </p:spPr>
        <p:txBody>
          <a:bodyPr>
            <a:noAutofit/>
          </a:bodyPr>
          <a:lstStyle/>
          <a:p>
            <a:r>
              <a:rPr lang="en-IN" sz="2000" dirty="0"/>
              <a:t>A D2C Company Measures Direct Revenue Impact of Product Advertisements Embedded in their Blog Articles</a:t>
            </a:r>
          </a:p>
        </p:txBody>
      </p:sp>
      <p:sp>
        <p:nvSpPr>
          <p:cNvPr id="3" name="Content Placeholder 2">
            <a:extLst>
              <a:ext uri="{FF2B5EF4-FFF2-40B4-BE49-F238E27FC236}">
                <a16:creationId xmlns:a16="http://schemas.microsoft.com/office/drawing/2014/main" id="{2596B40C-E568-404E-EBAF-BF09308AE175}"/>
              </a:ext>
            </a:extLst>
          </p:cNvPr>
          <p:cNvSpPr>
            <a:spLocks noGrp="1"/>
          </p:cNvSpPr>
          <p:nvPr>
            <p:ph idx="1"/>
          </p:nvPr>
        </p:nvSpPr>
        <p:spPr>
          <a:xfrm>
            <a:off x="924791" y="2091440"/>
            <a:ext cx="2701636" cy="446809"/>
          </a:xfrm>
        </p:spPr>
        <p:txBody>
          <a:bodyPr>
            <a:normAutofit lnSpcReduction="10000"/>
          </a:bodyPr>
          <a:lstStyle/>
          <a:p>
            <a:pPr marL="0" indent="0">
              <a:buNone/>
            </a:pPr>
            <a:r>
              <a:rPr lang="en-IN" dirty="0"/>
              <a:t>The Solution</a:t>
            </a:r>
          </a:p>
        </p:txBody>
      </p:sp>
      <p:sp>
        <p:nvSpPr>
          <p:cNvPr id="4" name="Subtitle 2">
            <a:extLst>
              <a:ext uri="{FF2B5EF4-FFF2-40B4-BE49-F238E27FC236}">
                <a16:creationId xmlns:a16="http://schemas.microsoft.com/office/drawing/2014/main" id="{FD9B2CFA-2CD5-4148-5A54-736B43E55D0F}"/>
              </a:ext>
            </a:extLst>
          </p:cNvPr>
          <p:cNvSpPr txBox="1">
            <a:spLocks/>
          </p:cNvSpPr>
          <p:nvPr/>
        </p:nvSpPr>
        <p:spPr>
          <a:xfrm>
            <a:off x="841248" y="470356"/>
            <a:ext cx="5243252" cy="369157"/>
          </a:xfrm>
          <a:prstGeom prst="rect">
            <a:avLst/>
          </a:prstGeom>
        </p:spPr>
        <p:txBody>
          <a:bodyPr vert="horz" lIns="91440" tIns="45720" rIns="91440" bIns="45720" rtlCol="0" anchor="ctr">
            <a:normAutofit/>
          </a:bodyPr>
          <a:lstStyle>
            <a:lvl1pPr marL="0" indent="0" algn="l" defTabSz="914400" rtl="0" eaLnBrk="1" latinLnBrk="0" hangingPunct="1">
              <a:lnSpc>
                <a:spcPct val="13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13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3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3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3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IN" sz="1400" dirty="0"/>
              <a:t>A GOOGLE ANALYTICS CASE STUDY</a:t>
            </a:r>
          </a:p>
        </p:txBody>
      </p:sp>
      <p:sp>
        <p:nvSpPr>
          <p:cNvPr id="8" name="TextBox 7">
            <a:extLst>
              <a:ext uri="{FF2B5EF4-FFF2-40B4-BE49-F238E27FC236}">
                <a16:creationId xmlns:a16="http://schemas.microsoft.com/office/drawing/2014/main" id="{A7D3FDA1-11A2-9DA5-2D57-915EB7FE79B3}"/>
              </a:ext>
            </a:extLst>
          </p:cNvPr>
          <p:cNvSpPr txBox="1"/>
          <p:nvPr/>
        </p:nvSpPr>
        <p:spPr>
          <a:xfrm>
            <a:off x="924791" y="2628896"/>
            <a:ext cx="3210791" cy="3231654"/>
          </a:xfrm>
          <a:prstGeom prst="rect">
            <a:avLst/>
          </a:prstGeom>
          <a:noFill/>
        </p:spPr>
        <p:txBody>
          <a:bodyPr wrap="square" rtlCol="0">
            <a:spAutoFit/>
          </a:bodyPr>
          <a:lstStyle/>
          <a:p>
            <a:r>
              <a:rPr lang="en-IN" sz="1200" dirty="0"/>
              <a:t>To show the “1</a:t>
            </a:r>
            <a:r>
              <a:rPr lang="en-IN" sz="1200" baseline="30000" dirty="0"/>
              <a:t>st</a:t>
            </a:r>
            <a:r>
              <a:rPr lang="en-IN" sz="1200" dirty="0"/>
              <a:t> page visited URL” by each user in the traffic report, we first tested the impact of increasing session time to 8hrs. If it worked, it would save changes in the report. Though the landing page showed up in the report in 80% of cases, it wasn’t a fool-proof solution.</a:t>
            </a:r>
          </a:p>
          <a:p>
            <a:endParaRPr lang="en-IN" sz="1200" dirty="0"/>
          </a:p>
          <a:p>
            <a:r>
              <a:rPr lang="en-IN" sz="1200" dirty="0"/>
              <a:t>So, next, we built a custom dimension for “1</a:t>
            </a:r>
            <a:r>
              <a:rPr lang="en-IN" sz="1200" baseline="30000" dirty="0"/>
              <a:t>st</a:t>
            </a:r>
            <a:r>
              <a:rPr lang="en-IN" sz="1200" dirty="0"/>
              <a:t> page visited URL” in GA4. We built a JavaScript variable in Google Tag Manager which recorded the landing page URL. The URL was passed to GA4 as a dimension. </a:t>
            </a:r>
          </a:p>
          <a:p>
            <a:endParaRPr lang="en-IN" sz="1200" dirty="0"/>
          </a:p>
          <a:p>
            <a:r>
              <a:rPr lang="en-IN" sz="1200" dirty="0"/>
              <a:t>The final piece was to resolve the issue of </a:t>
            </a:r>
            <a:r>
              <a:rPr lang="en-IN" sz="1200" dirty="0" err="1"/>
              <a:t>user_id</a:t>
            </a:r>
            <a:r>
              <a:rPr lang="en-IN" sz="1200" dirty="0"/>
              <a:t> capture. The site was using a Google Analytics plugin which was misconfigured and giving faulty data. </a:t>
            </a:r>
          </a:p>
        </p:txBody>
      </p:sp>
      <p:sp>
        <p:nvSpPr>
          <p:cNvPr id="7" name="TextBox 6">
            <a:extLst>
              <a:ext uri="{FF2B5EF4-FFF2-40B4-BE49-F238E27FC236}">
                <a16:creationId xmlns:a16="http://schemas.microsoft.com/office/drawing/2014/main" id="{065847E0-470E-0EA1-0285-2055E5848464}"/>
              </a:ext>
            </a:extLst>
          </p:cNvPr>
          <p:cNvSpPr txBox="1"/>
          <p:nvPr/>
        </p:nvSpPr>
        <p:spPr>
          <a:xfrm>
            <a:off x="4360718" y="2628896"/>
            <a:ext cx="3210791" cy="646331"/>
          </a:xfrm>
          <a:prstGeom prst="rect">
            <a:avLst/>
          </a:prstGeom>
          <a:noFill/>
        </p:spPr>
        <p:txBody>
          <a:bodyPr wrap="square" rtlCol="0">
            <a:spAutoFit/>
          </a:bodyPr>
          <a:lstStyle/>
          <a:p>
            <a:r>
              <a:rPr lang="en-IN" sz="1200" dirty="0"/>
              <a:t>We uninstalled the plugin and instead used a GTM variable to assign a unique </a:t>
            </a:r>
            <a:r>
              <a:rPr lang="en-IN" sz="1200" dirty="0" err="1"/>
              <a:t>user_id</a:t>
            </a:r>
            <a:r>
              <a:rPr lang="en-IN" sz="1200" dirty="0"/>
              <a:t>. This resolved the issue for good.</a:t>
            </a:r>
          </a:p>
        </p:txBody>
      </p:sp>
      <p:pic>
        <p:nvPicPr>
          <p:cNvPr id="10" name="Picture 9" descr="A screenshot of a computer&#10;&#10;Description automatically generated with medium confidence">
            <a:extLst>
              <a:ext uri="{FF2B5EF4-FFF2-40B4-BE49-F238E27FC236}">
                <a16:creationId xmlns:a16="http://schemas.microsoft.com/office/drawing/2014/main" id="{DFF39B06-2429-10EC-41A9-4CA71562EA98}"/>
              </a:ext>
            </a:extLst>
          </p:cNvPr>
          <p:cNvPicPr>
            <a:picLocks noChangeAspect="1"/>
          </p:cNvPicPr>
          <p:nvPr/>
        </p:nvPicPr>
        <p:blipFill rotWithShape="1">
          <a:blip r:embed="rId2">
            <a:extLst>
              <a:ext uri="{28A0092B-C50C-407E-A947-70E740481C1C}">
                <a14:useLocalDpi xmlns:a14="http://schemas.microsoft.com/office/drawing/2010/main" val="0"/>
              </a:ext>
            </a:extLst>
          </a:blip>
          <a:srcRect l="28977" b="39290"/>
          <a:stretch/>
        </p:blipFill>
        <p:spPr>
          <a:xfrm>
            <a:off x="4360718" y="3339282"/>
            <a:ext cx="5581696" cy="2581894"/>
          </a:xfrm>
          <a:prstGeom prst="rect">
            <a:avLst/>
          </a:prstGeom>
          <a:ln>
            <a:noFill/>
          </a:ln>
          <a:effectLst>
            <a:outerShdw blurRad="292100" dist="139700" dir="2700000" algn="tl" rotWithShape="0">
              <a:srgbClr val="333333">
                <a:alpha val="65000"/>
              </a:srgbClr>
            </a:outerShdw>
          </a:effectLst>
        </p:spPr>
      </p:pic>
      <p:pic>
        <p:nvPicPr>
          <p:cNvPr id="14" name="Picture 13" descr="A screenshot of a computer&#10;&#10;Description automatically generated with medium confidence">
            <a:extLst>
              <a:ext uri="{FF2B5EF4-FFF2-40B4-BE49-F238E27FC236}">
                <a16:creationId xmlns:a16="http://schemas.microsoft.com/office/drawing/2014/main" id="{47F4EBD5-5A64-FC2B-151E-F5BCB5B18611}"/>
              </a:ext>
            </a:extLst>
          </p:cNvPr>
          <p:cNvPicPr>
            <a:picLocks noChangeAspect="1"/>
          </p:cNvPicPr>
          <p:nvPr/>
        </p:nvPicPr>
        <p:blipFill rotWithShape="1">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l="89318" t="18658" r="4205" b="77089"/>
          <a:stretch/>
        </p:blipFill>
        <p:spPr>
          <a:xfrm>
            <a:off x="9100750" y="4142247"/>
            <a:ext cx="507713" cy="180372"/>
          </a:xfrm>
          <a:prstGeom prst="rect">
            <a:avLst/>
          </a:prstGeom>
        </p:spPr>
      </p:pic>
      <p:pic>
        <p:nvPicPr>
          <p:cNvPr id="15" name="Picture 14" descr="A screenshot of a computer&#10;&#10;Description automatically generated with medium confidence">
            <a:extLst>
              <a:ext uri="{FF2B5EF4-FFF2-40B4-BE49-F238E27FC236}">
                <a16:creationId xmlns:a16="http://schemas.microsoft.com/office/drawing/2014/main" id="{1FC81AA4-F697-D87B-AA43-5353AD4006B9}"/>
              </a:ext>
            </a:extLst>
          </p:cNvPr>
          <p:cNvPicPr>
            <a:picLocks noChangeAspect="1"/>
          </p:cNvPicPr>
          <p:nvPr/>
        </p:nvPicPr>
        <p:blipFill rotWithShape="1">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l="89318" t="18658" r="4205" b="77089"/>
          <a:stretch/>
        </p:blipFill>
        <p:spPr>
          <a:xfrm>
            <a:off x="8507709" y="4142247"/>
            <a:ext cx="507713" cy="180372"/>
          </a:xfrm>
          <a:prstGeom prst="rect">
            <a:avLst/>
          </a:prstGeom>
        </p:spPr>
      </p:pic>
      <p:pic>
        <p:nvPicPr>
          <p:cNvPr id="16" name="Picture 15" descr="A screenshot of a computer&#10;&#10;Description automatically generated with medium confidence">
            <a:extLst>
              <a:ext uri="{FF2B5EF4-FFF2-40B4-BE49-F238E27FC236}">
                <a16:creationId xmlns:a16="http://schemas.microsoft.com/office/drawing/2014/main" id="{4C598FCF-8D0A-3F15-47D8-797B744D1073}"/>
              </a:ext>
            </a:extLst>
          </p:cNvPr>
          <p:cNvPicPr>
            <a:picLocks noChangeAspect="1"/>
          </p:cNvPicPr>
          <p:nvPr/>
        </p:nvPicPr>
        <p:blipFill rotWithShape="1">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l="89318" t="18658" r="4205" b="77089"/>
          <a:stretch/>
        </p:blipFill>
        <p:spPr>
          <a:xfrm>
            <a:off x="7887428" y="4142247"/>
            <a:ext cx="507713" cy="180372"/>
          </a:xfrm>
          <a:prstGeom prst="rect">
            <a:avLst/>
          </a:prstGeom>
        </p:spPr>
      </p:pic>
      <p:pic>
        <p:nvPicPr>
          <p:cNvPr id="17" name="Picture 16" descr="A screenshot of a computer&#10;&#10;Description automatically generated with medium confidence">
            <a:extLst>
              <a:ext uri="{FF2B5EF4-FFF2-40B4-BE49-F238E27FC236}">
                <a16:creationId xmlns:a16="http://schemas.microsoft.com/office/drawing/2014/main" id="{F720B627-523F-D371-25E4-3AF6AB482682}"/>
              </a:ext>
            </a:extLst>
          </p:cNvPr>
          <p:cNvPicPr>
            <a:picLocks noChangeAspect="1"/>
          </p:cNvPicPr>
          <p:nvPr/>
        </p:nvPicPr>
        <p:blipFill rotWithShape="1">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l="89318" t="18658" r="4205" b="77089"/>
          <a:stretch/>
        </p:blipFill>
        <p:spPr>
          <a:xfrm>
            <a:off x="7241898" y="4142247"/>
            <a:ext cx="507713" cy="180372"/>
          </a:xfrm>
          <a:prstGeom prst="rect">
            <a:avLst/>
          </a:prstGeom>
        </p:spPr>
      </p:pic>
      <p:pic>
        <p:nvPicPr>
          <p:cNvPr id="18" name="Picture 17" descr="A screenshot of a computer&#10;&#10;Description automatically generated with medium confidence">
            <a:extLst>
              <a:ext uri="{FF2B5EF4-FFF2-40B4-BE49-F238E27FC236}">
                <a16:creationId xmlns:a16="http://schemas.microsoft.com/office/drawing/2014/main" id="{1241AC2F-BB45-35FB-DB92-6EDFFA340F86}"/>
              </a:ext>
            </a:extLst>
          </p:cNvPr>
          <p:cNvPicPr>
            <a:picLocks noChangeAspect="1"/>
          </p:cNvPicPr>
          <p:nvPr/>
        </p:nvPicPr>
        <p:blipFill rotWithShape="1">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l="89318" t="18658" r="4205" b="77089"/>
          <a:stretch/>
        </p:blipFill>
        <p:spPr>
          <a:xfrm>
            <a:off x="6621811" y="4133942"/>
            <a:ext cx="507713" cy="180372"/>
          </a:xfrm>
          <a:prstGeom prst="rect">
            <a:avLst/>
          </a:prstGeom>
        </p:spPr>
      </p:pic>
      <p:sp>
        <p:nvSpPr>
          <p:cNvPr id="20" name="Rectangle 19">
            <a:extLst>
              <a:ext uri="{FF2B5EF4-FFF2-40B4-BE49-F238E27FC236}">
                <a16:creationId xmlns:a16="http://schemas.microsoft.com/office/drawing/2014/main" id="{21D4E5D2-2574-4F6A-B8F1-88774A8F6415}"/>
              </a:ext>
            </a:extLst>
          </p:cNvPr>
          <p:cNvSpPr/>
          <p:nvPr/>
        </p:nvSpPr>
        <p:spPr>
          <a:xfrm>
            <a:off x="9100750" y="4486833"/>
            <a:ext cx="507713" cy="1279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Rectangle 20">
            <a:extLst>
              <a:ext uri="{FF2B5EF4-FFF2-40B4-BE49-F238E27FC236}">
                <a16:creationId xmlns:a16="http://schemas.microsoft.com/office/drawing/2014/main" id="{9E034DE2-21BD-AFF6-21CB-FA2CD1DA5F11}"/>
              </a:ext>
            </a:extLst>
          </p:cNvPr>
          <p:cNvSpPr/>
          <p:nvPr/>
        </p:nvSpPr>
        <p:spPr>
          <a:xfrm>
            <a:off x="9128972" y="4664896"/>
            <a:ext cx="507713" cy="1279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Rectangle 21">
            <a:extLst>
              <a:ext uri="{FF2B5EF4-FFF2-40B4-BE49-F238E27FC236}">
                <a16:creationId xmlns:a16="http://schemas.microsoft.com/office/drawing/2014/main" id="{0767436E-1423-F290-BB97-E8DA85653992}"/>
              </a:ext>
            </a:extLst>
          </p:cNvPr>
          <p:cNvSpPr/>
          <p:nvPr/>
        </p:nvSpPr>
        <p:spPr>
          <a:xfrm>
            <a:off x="9202350" y="5366688"/>
            <a:ext cx="434336" cy="1279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Rectangle 22">
            <a:extLst>
              <a:ext uri="{FF2B5EF4-FFF2-40B4-BE49-F238E27FC236}">
                <a16:creationId xmlns:a16="http://schemas.microsoft.com/office/drawing/2014/main" id="{CAAB3AE6-792D-A8C3-2DE0-A6319D4557B6}"/>
              </a:ext>
            </a:extLst>
          </p:cNvPr>
          <p:cNvSpPr/>
          <p:nvPr/>
        </p:nvSpPr>
        <p:spPr>
          <a:xfrm>
            <a:off x="9174127" y="5544751"/>
            <a:ext cx="434336" cy="1279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Rectangle 23">
            <a:extLst>
              <a:ext uri="{FF2B5EF4-FFF2-40B4-BE49-F238E27FC236}">
                <a16:creationId xmlns:a16="http://schemas.microsoft.com/office/drawing/2014/main" id="{2CF2764A-C739-6090-373C-55AE2D362FB6}"/>
              </a:ext>
            </a:extLst>
          </p:cNvPr>
          <p:cNvSpPr/>
          <p:nvPr/>
        </p:nvSpPr>
        <p:spPr>
          <a:xfrm>
            <a:off x="9174127" y="5732609"/>
            <a:ext cx="434336" cy="1279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7052492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0E4E-DB55-1334-C466-1E836B1E6525}"/>
              </a:ext>
            </a:extLst>
          </p:cNvPr>
          <p:cNvSpPr>
            <a:spLocks noGrp="1"/>
          </p:cNvSpPr>
          <p:nvPr>
            <p:ph type="title"/>
          </p:nvPr>
        </p:nvSpPr>
        <p:spPr>
          <a:xfrm>
            <a:off x="841248" y="924791"/>
            <a:ext cx="9489000" cy="716973"/>
          </a:xfrm>
        </p:spPr>
        <p:txBody>
          <a:bodyPr>
            <a:noAutofit/>
          </a:bodyPr>
          <a:lstStyle/>
          <a:p>
            <a:r>
              <a:rPr lang="en-IN" sz="2000" dirty="0"/>
              <a:t>An Online Marketplace Site Migrates from Universal Analytics to GA4 &amp; Fixes Faulty Web Analytics Reports</a:t>
            </a:r>
          </a:p>
        </p:txBody>
      </p:sp>
      <p:sp>
        <p:nvSpPr>
          <p:cNvPr id="3" name="Content Placeholder 2">
            <a:extLst>
              <a:ext uri="{FF2B5EF4-FFF2-40B4-BE49-F238E27FC236}">
                <a16:creationId xmlns:a16="http://schemas.microsoft.com/office/drawing/2014/main" id="{2596B40C-E568-404E-EBAF-BF09308AE175}"/>
              </a:ext>
            </a:extLst>
          </p:cNvPr>
          <p:cNvSpPr>
            <a:spLocks noGrp="1"/>
          </p:cNvSpPr>
          <p:nvPr>
            <p:ph idx="1"/>
          </p:nvPr>
        </p:nvSpPr>
        <p:spPr>
          <a:xfrm>
            <a:off x="924791" y="2091440"/>
            <a:ext cx="2701636" cy="446809"/>
          </a:xfrm>
        </p:spPr>
        <p:txBody>
          <a:bodyPr>
            <a:normAutofit lnSpcReduction="10000"/>
          </a:bodyPr>
          <a:lstStyle/>
          <a:p>
            <a:pPr marL="0" indent="0">
              <a:buNone/>
            </a:pPr>
            <a:r>
              <a:rPr lang="en-IN" dirty="0"/>
              <a:t>The Outcome</a:t>
            </a:r>
          </a:p>
        </p:txBody>
      </p:sp>
      <p:sp>
        <p:nvSpPr>
          <p:cNvPr id="4" name="Subtitle 2">
            <a:extLst>
              <a:ext uri="{FF2B5EF4-FFF2-40B4-BE49-F238E27FC236}">
                <a16:creationId xmlns:a16="http://schemas.microsoft.com/office/drawing/2014/main" id="{FD9B2CFA-2CD5-4148-5A54-736B43E55D0F}"/>
              </a:ext>
            </a:extLst>
          </p:cNvPr>
          <p:cNvSpPr txBox="1">
            <a:spLocks/>
          </p:cNvSpPr>
          <p:nvPr/>
        </p:nvSpPr>
        <p:spPr>
          <a:xfrm>
            <a:off x="841248" y="470356"/>
            <a:ext cx="5243252" cy="369157"/>
          </a:xfrm>
          <a:prstGeom prst="rect">
            <a:avLst/>
          </a:prstGeom>
        </p:spPr>
        <p:txBody>
          <a:bodyPr vert="horz" lIns="91440" tIns="45720" rIns="91440" bIns="45720" rtlCol="0" anchor="ctr">
            <a:normAutofit/>
          </a:bodyPr>
          <a:lstStyle>
            <a:lvl1pPr marL="0" indent="0" algn="l" defTabSz="914400" rtl="0" eaLnBrk="1" latinLnBrk="0" hangingPunct="1">
              <a:lnSpc>
                <a:spcPct val="13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13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3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3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3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IN" sz="1400" dirty="0"/>
              <a:t>A GOOGLE ANALYTICS CASE STUDY</a:t>
            </a:r>
          </a:p>
        </p:txBody>
      </p:sp>
      <p:sp>
        <p:nvSpPr>
          <p:cNvPr id="8" name="TextBox 7">
            <a:extLst>
              <a:ext uri="{FF2B5EF4-FFF2-40B4-BE49-F238E27FC236}">
                <a16:creationId xmlns:a16="http://schemas.microsoft.com/office/drawing/2014/main" id="{A7D3FDA1-11A2-9DA5-2D57-915EB7FE79B3}"/>
              </a:ext>
            </a:extLst>
          </p:cNvPr>
          <p:cNvSpPr txBox="1"/>
          <p:nvPr/>
        </p:nvSpPr>
        <p:spPr>
          <a:xfrm>
            <a:off x="924791" y="2628896"/>
            <a:ext cx="3210791" cy="2677656"/>
          </a:xfrm>
          <a:prstGeom prst="rect">
            <a:avLst/>
          </a:prstGeom>
          <a:noFill/>
        </p:spPr>
        <p:txBody>
          <a:bodyPr wrap="square" rtlCol="0">
            <a:spAutoFit/>
          </a:bodyPr>
          <a:lstStyle/>
          <a:p>
            <a:r>
              <a:rPr lang="en-IN" sz="1200" dirty="0"/>
              <a:t>All 13 issues were resolved.</a:t>
            </a:r>
          </a:p>
          <a:p>
            <a:endParaRPr lang="en-IN" sz="1200" dirty="0"/>
          </a:p>
          <a:p>
            <a:r>
              <a:rPr lang="en-IN" sz="1200" dirty="0">
                <a:hlinkClick r:id="rId2"/>
              </a:rPr>
              <a:t>www.gearsupply.com</a:t>
            </a:r>
            <a:r>
              <a:rPr lang="en-IN" sz="1200" dirty="0"/>
              <a:t> was successfully migrated to GA4 thereby simplifying many reporting aspects. It also helped us reduce the time to deliver the solutions.</a:t>
            </a:r>
          </a:p>
          <a:p>
            <a:endParaRPr lang="en-IN" sz="1200" dirty="0"/>
          </a:p>
          <a:p>
            <a:r>
              <a:rPr lang="en-IN" sz="1200" dirty="0"/>
              <a:t>The traffic report showed the advertisement “1</a:t>
            </a:r>
            <a:r>
              <a:rPr lang="en-IN" sz="1200" baseline="30000" dirty="0"/>
              <a:t>st</a:t>
            </a:r>
            <a:r>
              <a:rPr lang="en-IN" sz="1200" dirty="0"/>
              <a:t> page visited URL” against each purchase as a separate dimension. This is a far better reporting structure than what Mendel had expected.</a:t>
            </a:r>
          </a:p>
          <a:p>
            <a:endParaRPr lang="en-IN" sz="1200" dirty="0"/>
          </a:p>
          <a:p>
            <a:r>
              <a:rPr lang="en-IN" sz="1200" dirty="0" err="1"/>
              <a:t>User_id</a:t>
            </a:r>
            <a:r>
              <a:rPr lang="en-IN" sz="1200" dirty="0"/>
              <a:t> is getting captured and showing up accurately in all the reports.</a:t>
            </a:r>
          </a:p>
        </p:txBody>
      </p:sp>
      <p:pic>
        <p:nvPicPr>
          <p:cNvPr id="12" name="Picture 11" descr="A picture containing text, scene, laser&#10;&#10;Description automatically generated">
            <a:extLst>
              <a:ext uri="{FF2B5EF4-FFF2-40B4-BE49-F238E27FC236}">
                <a16:creationId xmlns:a16="http://schemas.microsoft.com/office/drawing/2014/main" id="{C01F97F3-CABD-C034-2B7D-DE86415D3A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9457" y="2476910"/>
            <a:ext cx="4982647" cy="2802739"/>
          </a:xfrm>
          <a:prstGeom prst="rect">
            <a:avLst/>
          </a:prstGeom>
        </p:spPr>
      </p:pic>
    </p:spTree>
    <p:extLst>
      <p:ext uri="{BB962C8B-B14F-4D97-AF65-F5344CB8AC3E}">
        <p14:creationId xmlns:p14="http://schemas.microsoft.com/office/powerpoint/2010/main" val="2246951108"/>
      </p:ext>
    </p:extLst>
  </p:cSld>
  <p:clrMapOvr>
    <a:masterClrMapping/>
  </p:clrMapOvr>
</p:sld>
</file>

<file path=ppt/theme/theme1.xml><?xml version="1.0" encoding="utf-8"?>
<a:theme xmlns:a="http://schemas.openxmlformats.org/drawingml/2006/main" name="MimeoVTI">
  <a:themeElements>
    <a:clrScheme name="AnalogousFromRegularSeedLeftStep">
      <a:dk1>
        <a:srgbClr val="000000"/>
      </a:dk1>
      <a:lt1>
        <a:srgbClr val="FFFFFF"/>
      </a:lt1>
      <a:dk2>
        <a:srgbClr val="231B30"/>
      </a:dk2>
      <a:lt2>
        <a:srgbClr val="F0F3F3"/>
      </a:lt2>
      <a:accent1>
        <a:srgbClr val="E73929"/>
      </a:accent1>
      <a:accent2>
        <a:srgbClr val="D51756"/>
      </a:accent2>
      <a:accent3>
        <a:srgbClr val="E729B7"/>
      </a:accent3>
      <a:accent4>
        <a:srgbClr val="B517D5"/>
      </a:accent4>
      <a:accent5>
        <a:srgbClr val="7829E7"/>
      </a:accent5>
      <a:accent6>
        <a:srgbClr val="3031D9"/>
      </a:accent6>
      <a:hlink>
        <a:srgbClr val="3599A1"/>
      </a:hlink>
      <a:folHlink>
        <a:srgbClr val="7F7F7F"/>
      </a:folHlink>
    </a:clrScheme>
    <a:fontScheme name="Custom 3">
      <a:majorFont>
        <a:latin typeface="Elephant"/>
        <a:ea typeface=""/>
        <a:cs typeface=""/>
      </a:majorFont>
      <a:minorFont>
        <a:latin typeface="Univers Condens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meoVTI" id="{63E3BFD8-7F9C-46D1-A4F3-04054403C108}" vid="{C505C190-EE38-45FD-8294-6454536D04BA}"/>
    </a:ext>
  </a:extLst>
</a:theme>
</file>

<file path=docProps/app.xml><?xml version="1.0" encoding="utf-8"?>
<Properties xmlns="http://schemas.openxmlformats.org/officeDocument/2006/extended-properties" xmlns:vt="http://schemas.openxmlformats.org/officeDocument/2006/docPropsVTypes">
  <TotalTime>525</TotalTime>
  <Words>943</Words>
  <Application>Microsoft Office PowerPoint</Application>
  <PresentationFormat>Widescreen</PresentationFormat>
  <Paragraphs>68</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Elephant</vt:lpstr>
      <vt:lpstr>Univers Condensed</vt:lpstr>
      <vt:lpstr>MimeoVTI</vt:lpstr>
      <vt:lpstr>An Online Marketplace Site Migrates from Universal Analytics to GA4 &amp; Fixes Faulty Web Analytics Reports</vt:lpstr>
      <vt:lpstr>An Online Marketplace Site Migrates from Universal Analytics to GA4 &amp; Fixes Faulty Web Analytics Reports</vt:lpstr>
      <vt:lpstr>An Online Marketplace Site Migrates from Universal Analytics to GA4 &amp; Fixes Faulty Web Analytics Reports</vt:lpstr>
      <vt:lpstr>An Online Marketplace Site Migrates from Universal Analytics to GA4 &amp; Fixes Faulty Web Analytics Reports</vt:lpstr>
      <vt:lpstr>An Online Marketplace Site Migrates from Universal Analytics to GA4 &amp; Fixes Faulty Web Analytics Reports</vt:lpstr>
      <vt:lpstr>An Online Marketplace Site Migrates from Universal Analytics to GA4 &amp; Fixes Faulty Web Analytics Reports</vt:lpstr>
      <vt:lpstr>A D2C Company Measures Direct Revenue Impact of Product Advertisements Embedded in their Blog Articles</vt:lpstr>
      <vt:lpstr>An Online Marketplace Site Migrates from Universal Analytics to GA4 &amp; Fixes Faulty Web Analytics Reports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D2C Company Measures Direct Revenue Contribution of the Product Advertisements Embedded in their Blog Articles</dc:title>
  <dc:creator>Mikhil</dc:creator>
  <cp:lastModifiedBy>Mikhil Khattar</cp:lastModifiedBy>
  <cp:revision>9</cp:revision>
  <dcterms:created xsi:type="dcterms:W3CDTF">2023-02-06T06:48:10Z</dcterms:created>
  <dcterms:modified xsi:type="dcterms:W3CDTF">2023-05-10T08:11:28Z</dcterms:modified>
</cp:coreProperties>
</file>