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P5sEIJJUaXUzQ7S+uxPDjQ==" hashData="82By0iLxYM1CoUuRQHtXLNxoKEiGPql+cVQH/v7/NUjyWscN7Stl9n2oXDa+AaT1w/qCS/D9CaLOTcz6xdTYQ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E770-44AE-47D5-B4B1-71BEC9A9D725}"/>
              </a:ext>
            </a:extLst>
          </p:cNvPr>
          <p:cNvSpPr>
            <a:spLocks noGrp="1"/>
          </p:cNvSpPr>
          <p:nvPr>
            <p:ph type="ctrTitle"/>
          </p:nvPr>
        </p:nvSpPr>
        <p:spPr>
          <a:xfrm>
            <a:off x="841248" y="663960"/>
            <a:ext cx="9456049" cy="3594112"/>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4CA91C7-81A9-46F3-B0F4-D9AB8808514E}"/>
              </a:ext>
            </a:extLst>
          </p:cNvPr>
          <p:cNvSpPr>
            <a:spLocks noGrp="1"/>
          </p:cNvSpPr>
          <p:nvPr>
            <p:ph type="subTitle" idx="1"/>
          </p:nvPr>
        </p:nvSpPr>
        <p:spPr>
          <a:xfrm>
            <a:off x="841248" y="4667581"/>
            <a:ext cx="9456049" cy="1197387"/>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AA648C8-9681-4994-B52A-1A8BC79127E1}"/>
              </a:ext>
            </a:extLst>
          </p:cNvPr>
          <p:cNvSpPr>
            <a:spLocks noGrp="1"/>
          </p:cNvSpPr>
          <p:nvPr>
            <p:ph type="dt" sz="half" idx="10"/>
          </p:nvPr>
        </p:nvSpPr>
        <p:spPr>
          <a:xfrm>
            <a:off x="841248" y="6102693"/>
            <a:ext cx="2743200" cy="365125"/>
          </a:xfrm>
        </p:spPr>
        <p:txBody>
          <a:bodyPr/>
          <a:lstStyle/>
          <a:p>
            <a:fld id="{AE3425CA-4B9D-4420-BB9E-C250DB30E421}" type="datetime1">
              <a:rPr lang="en-US" smtClean="0"/>
              <a:t>5/10/2023</a:t>
            </a:fld>
            <a:endParaRPr lang="en-US"/>
          </a:p>
        </p:txBody>
      </p:sp>
      <p:sp>
        <p:nvSpPr>
          <p:cNvPr id="5" name="Footer Placeholder 4">
            <a:extLst>
              <a:ext uri="{FF2B5EF4-FFF2-40B4-BE49-F238E27FC236}">
                <a16:creationId xmlns:a16="http://schemas.microsoft.com/office/drawing/2014/main" id="{6677F203-CB10-488B-82DC-9D0571A5E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2E9B-C8B7-4716-9D05-265A04246E05}"/>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9EED8031-DD67-43C6-94A0-646636C95560}"/>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934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2B9A-9384-46B2-8B4F-B9C2035CAB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413CF4-CD0B-4F3C-A1CE-1BA3EFDEEB5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1DE659-17B0-4F70-8F1C-93BF4DB64390}"/>
              </a:ext>
            </a:extLst>
          </p:cNvPr>
          <p:cNvSpPr>
            <a:spLocks noGrp="1"/>
          </p:cNvSpPr>
          <p:nvPr>
            <p:ph type="dt" sz="half" idx="10"/>
          </p:nvPr>
        </p:nvSpPr>
        <p:spPr/>
        <p:txBody>
          <a:bodyPr/>
          <a:lstStyle/>
          <a:p>
            <a:fld id="{62751E1E-C50D-4FD4-8B1E-ECD78340D9AB}" type="datetime1">
              <a:rPr lang="en-US" smtClean="0"/>
              <a:t>5/10/2023</a:t>
            </a:fld>
            <a:endParaRPr lang="en-US"/>
          </a:p>
        </p:txBody>
      </p:sp>
      <p:sp>
        <p:nvSpPr>
          <p:cNvPr id="5" name="Footer Placeholder 4">
            <a:extLst>
              <a:ext uri="{FF2B5EF4-FFF2-40B4-BE49-F238E27FC236}">
                <a16:creationId xmlns:a16="http://schemas.microsoft.com/office/drawing/2014/main" id="{37AB0750-AB4E-4FCF-9B52-BC954760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6B99-C716-4464-B695-623F4C5A9D9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55673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233A-AD59-4FB1-A1CA-AABFAE040805}"/>
              </a:ext>
            </a:extLst>
          </p:cNvPr>
          <p:cNvSpPr>
            <a:spLocks noGrp="1"/>
          </p:cNvSpPr>
          <p:nvPr>
            <p:ph type="title"/>
          </p:nvPr>
        </p:nvSpPr>
        <p:spPr>
          <a:xfrm>
            <a:off x="841249" y="552782"/>
            <a:ext cx="9538428" cy="3714417"/>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A656964-650B-4E87-9541-0E659DEC0365}"/>
              </a:ext>
            </a:extLst>
          </p:cNvPr>
          <p:cNvSpPr>
            <a:spLocks noGrp="1"/>
          </p:cNvSpPr>
          <p:nvPr>
            <p:ph type="body" idx="1"/>
          </p:nvPr>
        </p:nvSpPr>
        <p:spPr>
          <a:xfrm>
            <a:off x="841249" y="4672584"/>
            <a:ext cx="9538428" cy="1143802"/>
          </a:xfrm>
        </p:spPr>
        <p:txBody>
          <a:bodyPr>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000"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1BB50-DF4A-47B5-A3AD-18712A3AD40E}"/>
              </a:ext>
            </a:extLst>
          </p:cNvPr>
          <p:cNvSpPr>
            <a:spLocks noGrp="1"/>
          </p:cNvSpPr>
          <p:nvPr>
            <p:ph type="dt" sz="half" idx="10"/>
          </p:nvPr>
        </p:nvSpPr>
        <p:spPr/>
        <p:txBody>
          <a:bodyPr/>
          <a:lstStyle/>
          <a:p>
            <a:fld id="{43C83AFB-9E54-459E-8C6D-0913AC3BA5D7}" type="datetime1">
              <a:rPr lang="en-US" smtClean="0"/>
              <a:t>5/10/2023</a:t>
            </a:fld>
            <a:endParaRPr lang="en-US"/>
          </a:p>
        </p:txBody>
      </p:sp>
      <p:sp>
        <p:nvSpPr>
          <p:cNvPr id="5" name="Footer Placeholder 4">
            <a:extLst>
              <a:ext uri="{FF2B5EF4-FFF2-40B4-BE49-F238E27FC236}">
                <a16:creationId xmlns:a16="http://schemas.microsoft.com/office/drawing/2014/main" id="{3CDF59B3-D1B8-4A51-AD6E-868C5BF6F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A779-6272-4A15-A566-20C4E9A60D47}"/>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F0B86E8F-91EA-4626-BCA8-3B4973C7C9D6}"/>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884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2A00-5BBD-436C-BB6D-CE650FC46202}"/>
              </a:ext>
            </a:extLst>
          </p:cNvPr>
          <p:cNvSpPr>
            <a:spLocks noGrp="1"/>
          </p:cNvSpPr>
          <p:nvPr>
            <p:ph type="title"/>
          </p:nvPr>
        </p:nvSpPr>
        <p:spPr>
          <a:xfrm>
            <a:off x="841248" y="552783"/>
            <a:ext cx="9683871" cy="132588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DFB3E2E-F3C4-4CDD-9138-86AE7A1B566D}"/>
              </a:ext>
            </a:extLst>
          </p:cNvPr>
          <p:cNvSpPr>
            <a:spLocks noGrp="1"/>
          </p:cNvSpPr>
          <p:nvPr>
            <p:ph sz="half" idx="1"/>
          </p:nvPr>
        </p:nvSpPr>
        <p:spPr>
          <a:xfrm>
            <a:off x="841248" y="2108362"/>
            <a:ext cx="4507926"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95CD01-B639-46B6-B53D-18FE1E39AF50}"/>
              </a:ext>
            </a:extLst>
          </p:cNvPr>
          <p:cNvSpPr>
            <a:spLocks noGrp="1"/>
          </p:cNvSpPr>
          <p:nvPr>
            <p:ph sz="half" idx="2"/>
          </p:nvPr>
        </p:nvSpPr>
        <p:spPr>
          <a:xfrm>
            <a:off x="5699171" y="2108362"/>
            <a:ext cx="4825948"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6E34C3-86AC-48F9-92A4-F17BFAF9EF06}"/>
              </a:ext>
            </a:extLst>
          </p:cNvPr>
          <p:cNvSpPr>
            <a:spLocks noGrp="1"/>
          </p:cNvSpPr>
          <p:nvPr>
            <p:ph type="dt" sz="half" idx="10"/>
          </p:nvPr>
        </p:nvSpPr>
        <p:spPr/>
        <p:txBody>
          <a:bodyPr/>
          <a:lstStyle/>
          <a:p>
            <a:fld id="{F10144B6-0CA7-46BA-A00B-1E68E5C3ED0C}" type="datetime1">
              <a:rPr lang="en-US" smtClean="0"/>
              <a:t>5/10/2023</a:t>
            </a:fld>
            <a:endParaRPr lang="en-US"/>
          </a:p>
        </p:txBody>
      </p:sp>
      <p:sp>
        <p:nvSpPr>
          <p:cNvPr id="6" name="Footer Placeholder 5">
            <a:extLst>
              <a:ext uri="{FF2B5EF4-FFF2-40B4-BE49-F238E27FC236}">
                <a16:creationId xmlns:a16="http://schemas.microsoft.com/office/drawing/2014/main" id="{275D6A29-C51F-4654-82AD-04056FA6C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1EEB6-57E6-40E7-9702-1D5999B505DC}"/>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8" name="Straight Connector 7">
            <a:extLst>
              <a:ext uri="{FF2B5EF4-FFF2-40B4-BE49-F238E27FC236}">
                <a16:creationId xmlns:a16="http://schemas.microsoft.com/office/drawing/2014/main" id="{F929C81A-4806-44FF-99D8-13A65B2D066F}"/>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8DDCF9-5353-4B5F-8565-8C27F795A4BF}"/>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3794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1A9-BF08-4C6D-805E-244B234EE852}"/>
              </a:ext>
            </a:extLst>
          </p:cNvPr>
          <p:cNvSpPr>
            <a:spLocks noGrp="1"/>
          </p:cNvSpPr>
          <p:nvPr>
            <p:ph type="title"/>
          </p:nvPr>
        </p:nvSpPr>
        <p:spPr>
          <a:xfrm>
            <a:off x="841248" y="557784"/>
            <a:ext cx="943957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20C1D8-0907-4FDB-BFAD-36E14AF98D81}"/>
              </a:ext>
            </a:extLst>
          </p:cNvPr>
          <p:cNvSpPr>
            <a:spLocks noGrp="1"/>
          </p:cNvSpPr>
          <p:nvPr>
            <p:ph type="body" idx="1"/>
          </p:nvPr>
        </p:nvSpPr>
        <p:spPr>
          <a:xfrm>
            <a:off x="841248" y="2114185"/>
            <a:ext cx="4438887"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A4441-5FC3-4F86-8ADE-ED90424DB9B8}"/>
              </a:ext>
            </a:extLst>
          </p:cNvPr>
          <p:cNvSpPr>
            <a:spLocks noGrp="1"/>
          </p:cNvSpPr>
          <p:nvPr>
            <p:ph sz="half" idx="2"/>
          </p:nvPr>
        </p:nvSpPr>
        <p:spPr>
          <a:xfrm>
            <a:off x="841248" y="2900451"/>
            <a:ext cx="4438887"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CEB34D-DB36-47E0-AE2C-FBEBA272076E}"/>
              </a:ext>
            </a:extLst>
          </p:cNvPr>
          <p:cNvSpPr>
            <a:spLocks noGrp="1"/>
          </p:cNvSpPr>
          <p:nvPr>
            <p:ph type="body" sz="quarter" idx="3"/>
          </p:nvPr>
        </p:nvSpPr>
        <p:spPr>
          <a:xfrm>
            <a:off x="5795090" y="2114185"/>
            <a:ext cx="4485728"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56219-D498-410D-8F2C-03045AE48016}"/>
              </a:ext>
            </a:extLst>
          </p:cNvPr>
          <p:cNvSpPr>
            <a:spLocks noGrp="1"/>
          </p:cNvSpPr>
          <p:nvPr>
            <p:ph sz="quarter" idx="4"/>
          </p:nvPr>
        </p:nvSpPr>
        <p:spPr>
          <a:xfrm>
            <a:off x="5795090" y="2900451"/>
            <a:ext cx="4485730"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8DC9AD-F6B8-44D0-8169-84553C1F92C9}"/>
              </a:ext>
            </a:extLst>
          </p:cNvPr>
          <p:cNvSpPr>
            <a:spLocks noGrp="1"/>
          </p:cNvSpPr>
          <p:nvPr>
            <p:ph type="dt" sz="half" idx="10"/>
          </p:nvPr>
        </p:nvSpPr>
        <p:spPr/>
        <p:txBody>
          <a:bodyPr/>
          <a:lstStyle/>
          <a:p>
            <a:fld id="{0051F549-537C-41EC-B9CC-5B6A9AC2A6A7}" type="datetime1">
              <a:rPr lang="en-US" smtClean="0"/>
              <a:t>5/10/2023</a:t>
            </a:fld>
            <a:endParaRPr lang="en-US"/>
          </a:p>
        </p:txBody>
      </p:sp>
      <p:sp>
        <p:nvSpPr>
          <p:cNvPr id="8" name="Footer Placeholder 7">
            <a:extLst>
              <a:ext uri="{FF2B5EF4-FFF2-40B4-BE49-F238E27FC236}">
                <a16:creationId xmlns:a16="http://schemas.microsoft.com/office/drawing/2014/main" id="{FF9985ED-7382-4F00-845D-4F27841B5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2CC25-9EC7-4706-9BD4-5E20C4B33200}"/>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12" name="Straight Connector 11">
            <a:extLst>
              <a:ext uri="{FF2B5EF4-FFF2-40B4-BE49-F238E27FC236}">
                <a16:creationId xmlns:a16="http://schemas.microsoft.com/office/drawing/2014/main" id="{4DBC7D26-1B30-46B8-8221-09886FA3D030}"/>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86A75-E140-4995-A8BB-89B5ACE678D2}"/>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29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21C2-B85F-435F-8DF3-C714A5472B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9FE38-24D5-4D5F-A92E-E4F8B23FB7FC}"/>
              </a:ext>
            </a:extLst>
          </p:cNvPr>
          <p:cNvSpPr>
            <a:spLocks noGrp="1"/>
          </p:cNvSpPr>
          <p:nvPr>
            <p:ph type="dt" sz="half" idx="10"/>
          </p:nvPr>
        </p:nvSpPr>
        <p:spPr/>
        <p:txBody>
          <a:bodyPr/>
          <a:lstStyle/>
          <a:p>
            <a:fld id="{952F8D56-3D0E-48B8-8218-1F3A06A96C62}" type="datetime1">
              <a:rPr lang="en-US" smtClean="0"/>
              <a:t>5/10/2023</a:t>
            </a:fld>
            <a:endParaRPr lang="en-US"/>
          </a:p>
        </p:txBody>
      </p:sp>
      <p:sp>
        <p:nvSpPr>
          <p:cNvPr id="4" name="Footer Placeholder 3">
            <a:extLst>
              <a:ext uri="{FF2B5EF4-FFF2-40B4-BE49-F238E27FC236}">
                <a16:creationId xmlns:a16="http://schemas.microsoft.com/office/drawing/2014/main" id="{E629DF69-BE29-4038-9744-17BFC57B88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496F-64EC-46E7-97F0-BCB7E79F82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05545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E8EC309E-27D4-401F-A74A-DEA16C7B51DC}" type="datetime1">
              <a:rPr lang="en-US" smtClean="0"/>
              <a:t>5/10/2023</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57041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266A-CB24-44C5-B2E8-011420844A17}"/>
              </a:ext>
            </a:extLst>
          </p:cNvPr>
          <p:cNvSpPr>
            <a:spLocks noGrp="1"/>
          </p:cNvSpPr>
          <p:nvPr>
            <p:ph type="title"/>
          </p:nvPr>
        </p:nvSpPr>
        <p:spPr>
          <a:xfrm>
            <a:off x="841248" y="549283"/>
            <a:ext cx="4603963" cy="2572489"/>
          </a:xfrm>
        </p:spPr>
        <p:txBody>
          <a:bodyPr anchor="ctr">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39DBD1-7133-47A5-A771-2CEA18533491}"/>
              </a:ext>
            </a:extLst>
          </p:cNvPr>
          <p:cNvSpPr>
            <a:spLocks noGrp="1"/>
          </p:cNvSpPr>
          <p:nvPr>
            <p:ph idx="1"/>
          </p:nvPr>
        </p:nvSpPr>
        <p:spPr>
          <a:xfrm>
            <a:off x="5870796" y="549283"/>
            <a:ext cx="4455517" cy="531970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76A729F-B24D-424E-B067-003B0601F259}"/>
              </a:ext>
            </a:extLst>
          </p:cNvPr>
          <p:cNvSpPr>
            <a:spLocks noGrp="1"/>
          </p:cNvSpPr>
          <p:nvPr>
            <p:ph type="body" sz="half" idx="2"/>
          </p:nvPr>
        </p:nvSpPr>
        <p:spPr>
          <a:xfrm>
            <a:off x="841248" y="3296498"/>
            <a:ext cx="4603963" cy="2572489"/>
          </a:xfrm>
        </p:spPr>
        <p:txBody>
          <a:bodyPr>
            <a:normAutofit/>
          </a:bodyPr>
          <a:lstStyle>
            <a:lvl1pPr marL="0" indent="0">
              <a:buNone/>
              <a:defRPr lang="en-US" sz="20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7323-5497-426C-9DD9-3CF69E88EC38}"/>
              </a:ext>
            </a:extLst>
          </p:cNvPr>
          <p:cNvSpPr>
            <a:spLocks noGrp="1"/>
          </p:cNvSpPr>
          <p:nvPr>
            <p:ph type="dt" sz="half" idx="10"/>
          </p:nvPr>
        </p:nvSpPr>
        <p:spPr/>
        <p:txBody>
          <a:bodyPr/>
          <a:lstStyle/>
          <a:p>
            <a:fld id="{6DEA2B81-2BC3-42D7-B67D-05C685AA80AD}" type="datetime1">
              <a:rPr lang="en-US" smtClean="0"/>
              <a:t>5/10/2023</a:t>
            </a:fld>
            <a:endParaRPr lang="en-US"/>
          </a:p>
        </p:txBody>
      </p:sp>
      <p:sp>
        <p:nvSpPr>
          <p:cNvPr id="6" name="Footer Placeholder 5">
            <a:extLst>
              <a:ext uri="{FF2B5EF4-FFF2-40B4-BE49-F238E27FC236}">
                <a16:creationId xmlns:a16="http://schemas.microsoft.com/office/drawing/2014/main" id="{45FD7667-4D25-40AF-9D6D-FCB2C21E8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50918-EDF8-47A5-BEA8-AC9A7A1536D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504717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D2B-FAFB-4BC9-A917-610FDCD0B859}"/>
              </a:ext>
            </a:extLst>
          </p:cNvPr>
          <p:cNvSpPr>
            <a:spLocks noGrp="1"/>
          </p:cNvSpPr>
          <p:nvPr>
            <p:ph type="title"/>
          </p:nvPr>
        </p:nvSpPr>
        <p:spPr>
          <a:xfrm>
            <a:off x="841249" y="552782"/>
            <a:ext cx="4608576" cy="2569464"/>
          </a:xfrm>
        </p:spPr>
        <p:txBody>
          <a:bodyPr anchor="ctr">
            <a:noAutofit/>
          </a:bodyPr>
          <a:lstStyle>
            <a:lvl1pPr algn="l" defTabSz="914400"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226A694-5302-42BE-8A7A-6007C10F8F70}"/>
              </a:ext>
            </a:extLst>
          </p:cNvPr>
          <p:cNvSpPr>
            <a:spLocks noGrp="1"/>
          </p:cNvSpPr>
          <p:nvPr>
            <p:ph type="pic" idx="1"/>
          </p:nvPr>
        </p:nvSpPr>
        <p:spPr>
          <a:xfrm>
            <a:off x="5825952" y="552783"/>
            <a:ext cx="4663440" cy="5308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E4481C-81D6-4329-8203-70B3FCC3F8FE}"/>
              </a:ext>
            </a:extLst>
          </p:cNvPr>
          <p:cNvSpPr>
            <a:spLocks noGrp="1"/>
          </p:cNvSpPr>
          <p:nvPr>
            <p:ph type="body" sz="half" idx="2"/>
          </p:nvPr>
        </p:nvSpPr>
        <p:spPr>
          <a:xfrm>
            <a:off x="841249" y="3300984"/>
            <a:ext cx="4608576" cy="2569464"/>
          </a:xfrm>
        </p:spPr>
        <p:txBody>
          <a:bodyPr>
            <a:normAutofit/>
          </a:bodyPr>
          <a:lstStyle>
            <a:lvl1pPr marL="0" indent="0">
              <a:buNone/>
              <a:defRPr lang="en-US" sz="20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D6C12-26C4-4DF7-B013-56D0849AC7DE}"/>
              </a:ext>
            </a:extLst>
          </p:cNvPr>
          <p:cNvSpPr>
            <a:spLocks noGrp="1"/>
          </p:cNvSpPr>
          <p:nvPr>
            <p:ph type="dt" sz="half" idx="10"/>
          </p:nvPr>
        </p:nvSpPr>
        <p:spPr/>
        <p:txBody>
          <a:bodyPr/>
          <a:lstStyle/>
          <a:p>
            <a:fld id="{F0DB8F2B-E487-4905-B553-FB649F2B6F23}" type="datetime1">
              <a:rPr lang="en-US" smtClean="0"/>
              <a:t>5/10/2023</a:t>
            </a:fld>
            <a:endParaRPr lang="en-US"/>
          </a:p>
        </p:txBody>
      </p:sp>
      <p:sp>
        <p:nvSpPr>
          <p:cNvPr id="6" name="Footer Placeholder 5">
            <a:extLst>
              <a:ext uri="{FF2B5EF4-FFF2-40B4-BE49-F238E27FC236}">
                <a16:creationId xmlns:a16="http://schemas.microsoft.com/office/drawing/2014/main" id="{5CE2F307-FB97-40EC-8517-E6F351B3D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1B397-305A-42B7-A763-829634B939A9}"/>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51549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C3B3-C67F-4C48-A663-EF010429E7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C4B3F-B3CB-4CF0-AEC8-1893A6A27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6D005-2B71-4325-A646-A2278C3A2EAA}"/>
              </a:ext>
            </a:extLst>
          </p:cNvPr>
          <p:cNvSpPr>
            <a:spLocks noGrp="1"/>
          </p:cNvSpPr>
          <p:nvPr>
            <p:ph type="dt" sz="half" idx="10"/>
          </p:nvPr>
        </p:nvSpPr>
        <p:spPr/>
        <p:txBody>
          <a:bodyPr/>
          <a:lstStyle/>
          <a:p>
            <a:fld id="{6A14B861-3779-4E37-8DF0-E9EB3EA96210}" type="datetime1">
              <a:rPr lang="en-US" smtClean="0"/>
              <a:t>5/10/2023</a:t>
            </a:fld>
            <a:endParaRPr lang="en-US"/>
          </a:p>
        </p:txBody>
      </p:sp>
      <p:sp>
        <p:nvSpPr>
          <p:cNvPr id="5" name="Footer Placeholder 4">
            <a:extLst>
              <a:ext uri="{FF2B5EF4-FFF2-40B4-BE49-F238E27FC236}">
                <a16:creationId xmlns:a16="http://schemas.microsoft.com/office/drawing/2014/main" id="{DB356B01-AE16-42EF-B970-5CAF0C89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F9BE2-24F4-4F83-8E64-4307C9794E1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27418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01120-856A-4F01-B7C1-D87A1E5F8150}"/>
              </a:ext>
            </a:extLst>
          </p:cNvPr>
          <p:cNvSpPr>
            <a:spLocks noGrp="1"/>
          </p:cNvSpPr>
          <p:nvPr>
            <p:ph type="title" orient="vert"/>
          </p:nvPr>
        </p:nvSpPr>
        <p:spPr>
          <a:xfrm>
            <a:off x="7874324" y="552782"/>
            <a:ext cx="2620891" cy="52947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9D62358-C84C-4947-B826-FF738422EA5B}"/>
              </a:ext>
            </a:extLst>
          </p:cNvPr>
          <p:cNvSpPr>
            <a:spLocks noGrp="1"/>
          </p:cNvSpPr>
          <p:nvPr>
            <p:ph type="body" orient="vert" idx="1"/>
          </p:nvPr>
        </p:nvSpPr>
        <p:spPr>
          <a:xfrm>
            <a:off x="838200" y="552782"/>
            <a:ext cx="6803155" cy="529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971139-AA1A-46DB-B793-17FB8E6E8A77}"/>
              </a:ext>
            </a:extLst>
          </p:cNvPr>
          <p:cNvSpPr>
            <a:spLocks noGrp="1"/>
          </p:cNvSpPr>
          <p:nvPr>
            <p:ph type="dt" sz="half" idx="10"/>
          </p:nvPr>
        </p:nvSpPr>
        <p:spPr/>
        <p:txBody>
          <a:bodyPr/>
          <a:lstStyle/>
          <a:p>
            <a:fld id="{53E38388-E864-4553-9937-AE9FC5E50CFC}" type="datetime1">
              <a:rPr lang="en-US" smtClean="0"/>
              <a:t>5/10/2023</a:t>
            </a:fld>
            <a:endParaRPr lang="en-US"/>
          </a:p>
        </p:txBody>
      </p:sp>
      <p:sp>
        <p:nvSpPr>
          <p:cNvPr id="5" name="Footer Placeholder 4">
            <a:extLst>
              <a:ext uri="{FF2B5EF4-FFF2-40B4-BE49-F238E27FC236}">
                <a16:creationId xmlns:a16="http://schemas.microsoft.com/office/drawing/2014/main" id="{1B2E06F6-0FE2-40FB-BFEE-010C22293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A7B1B-13A1-41BA-B924-FD11450C14E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90445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841248" y="552782"/>
            <a:ext cx="9489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841248" y="2096199"/>
            <a:ext cx="9489000" cy="37473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841248" y="6102693"/>
            <a:ext cx="2743200" cy="365125"/>
          </a:xfrm>
          <a:prstGeom prst="rect">
            <a:avLst/>
          </a:prstGeom>
        </p:spPr>
        <p:txBody>
          <a:bodyPr vert="horz" lIns="91440" tIns="45720" rIns="91440" bIns="45720" rtlCol="0" anchor="ctr"/>
          <a:lstStyle>
            <a:lvl1pPr algn="l">
              <a:defRPr lang="en-US" sz="1000" b="1" kern="1200" cap="all" spc="300" baseline="0" smtClean="0">
                <a:solidFill>
                  <a:schemeClr val="tx1"/>
                </a:solidFill>
                <a:latin typeface="+mn-lt"/>
                <a:ea typeface="+mn-ea"/>
                <a:cs typeface="+mn-cs"/>
              </a:defRPr>
            </a:lvl1pPr>
          </a:lstStyle>
          <a:p>
            <a:fld id="{6EF7C3A7-D6F6-4D38-A7C3-B72967BB81A6}" type="datetime1">
              <a:rPr lang="en-US" smtClean="0"/>
              <a:t>5/10/2023</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9234260" y="2427620"/>
            <a:ext cx="4114800" cy="365125"/>
          </a:xfrm>
          <a:prstGeom prst="rect">
            <a:avLst/>
          </a:prstGeom>
        </p:spPr>
        <p:txBody>
          <a:bodyPr vert="horz" lIns="91440" tIns="45720" rIns="91440" bIns="45720" rtlCol="0" anchor="ctr"/>
          <a:lstStyle>
            <a:lvl1pPr algn="l">
              <a:defRPr lang="en-US" sz="1000" b="1" kern="1200" cap="all" spc="3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10815546" y="5878515"/>
            <a:ext cx="952229" cy="420381"/>
          </a:xfrm>
          <a:prstGeom prst="rect">
            <a:avLst/>
          </a:prstGeom>
        </p:spPr>
        <p:txBody>
          <a:bodyPr vert="horz" lIns="91440" tIns="45720" rIns="91440" bIns="45720" rtlCol="0" anchor="ctr"/>
          <a:lstStyle>
            <a:lvl1pPr algn="ctr">
              <a:defRPr lang="en-US" sz="3200" b="1" kern="1200" cap="all" spc="300" baseline="0" smtClean="0">
                <a:solidFill>
                  <a:schemeClr val="tx1"/>
                </a:solidFill>
                <a:latin typeface="+mn-lt"/>
                <a:ea typeface="+mn-ea"/>
                <a:cs typeface="+mn-cs"/>
              </a:defRPr>
            </a:lvl1pPr>
          </a:lstStyle>
          <a:p>
            <a:fld id="{6586042B-6341-4E38-A80C-926D3BB8AAC9}" type="slidenum">
              <a:rPr lang="en-US" smtClean="0"/>
              <a:t>‹#›</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8231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nectarmedicalvape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www.nectarmedicalvape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nectarmedicalvapes.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5D9EDC-D4FE-106F-9EB4-336892174AA8}"/>
              </a:ext>
            </a:extLst>
          </p:cNvPr>
          <p:cNvSpPr>
            <a:spLocks noGrp="1"/>
          </p:cNvSpPr>
          <p:nvPr>
            <p:ph type="ctrTitle"/>
          </p:nvPr>
        </p:nvSpPr>
        <p:spPr>
          <a:xfrm>
            <a:off x="810491" y="2483427"/>
            <a:ext cx="5281355" cy="2184151"/>
          </a:xfrm>
        </p:spPr>
        <p:txBody>
          <a:bodyPr>
            <a:normAutofit/>
          </a:bodyPr>
          <a:lstStyle/>
          <a:p>
            <a:r>
              <a:rPr lang="en-IN" sz="2400" dirty="0"/>
              <a:t>A D2C Company Measures Direct Revenue Contribution of the Product Advertisements Embedded in their Blog Articles</a:t>
            </a:r>
          </a:p>
        </p:txBody>
      </p:sp>
      <p:sp>
        <p:nvSpPr>
          <p:cNvPr id="3" name="Subtitle 2">
            <a:extLst>
              <a:ext uri="{FF2B5EF4-FFF2-40B4-BE49-F238E27FC236}">
                <a16:creationId xmlns:a16="http://schemas.microsoft.com/office/drawing/2014/main" id="{9B487163-95FE-7036-6474-9E2D045A2A15}"/>
              </a:ext>
            </a:extLst>
          </p:cNvPr>
          <p:cNvSpPr>
            <a:spLocks noGrp="1"/>
          </p:cNvSpPr>
          <p:nvPr>
            <p:ph type="subTitle" idx="1"/>
          </p:nvPr>
        </p:nvSpPr>
        <p:spPr>
          <a:xfrm>
            <a:off x="848594" y="5181603"/>
            <a:ext cx="5243252" cy="696891"/>
          </a:xfrm>
        </p:spPr>
        <p:txBody>
          <a:bodyPr anchor="ctr">
            <a:normAutofit/>
          </a:bodyPr>
          <a:lstStyle/>
          <a:p>
            <a:pPr>
              <a:lnSpc>
                <a:spcPct val="120000"/>
              </a:lnSpc>
            </a:pPr>
            <a:r>
              <a:rPr lang="en-IN" sz="1400" dirty="0"/>
              <a:t>CLIENT: Nectar Medical Vapes </a:t>
            </a:r>
            <a:r>
              <a:rPr lang="en-IN" sz="1400" dirty="0">
                <a:hlinkClick r:id="rId2"/>
              </a:rPr>
              <a:t>www.nectarmedicalvapes.com</a:t>
            </a:r>
            <a:r>
              <a:rPr lang="en-IN" sz="1400" dirty="0"/>
              <a:t> </a:t>
            </a:r>
          </a:p>
        </p:txBody>
      </p:sp>
      <p:pic>
        <p:nvPicPr>
          <p:cNvPr id="4" name="Picture 3">
            <a:extLst>
              <a:ext uri="{FF2B5EF4-FFF2-40B4-BE49-F238E27FC236}">
                <a16:creationId xmlns:a16="http://schemas.microsoft.com/office/drawing/2014/main" id="{3D08CDD2-107E-07E3-75EC-53169B7FFDF9}"/>
              </a:ext>
            </a:extLst>
          </p:cNvPr>
          <p:cNvPicPr>
            <a:picLocks noChangeAspect="1"/>
          </p:cNvPicPr>
          <p:nvPr/>
        </p:nvPicPr>
        <p:blipFill rotWithShape="1">
          <a:blip r:embed="rId3"/>
          <a:srcRect l="30962" r="27817" b="-1"/>
          <a:stretch/>
        </p:blipFill>
        <p:spPr>
          <a:xfrm>
            <a:off x="6431816" y="334928"/>
            <a:ext cx="4320623" cy="5712504"/>
          </a:xfrm>
          <a:prstGeom prst="rect">
            <a:avLst/>
          </a:prstGeom>
        </p:spPr>
      </p:pic>
      <p:sp>
        <p:nvSpPr>
          <p:cNvPr id="65"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55">
            <a:extLst>
              <a:ext uri="{FF2B5EF4-FFF2-40B4-BE49-F238E27FC236}">
                <a16:creationId xmlns:a16="http://schemas.microsoft.com/office/drawing/2014/main" id="{A64D5C8D-3333-4172-8FBC-0B9A76250F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4991100"/>
            <a:ext cx="60640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57">
            <a:extLst>
              <a:ext uri="{FF2B5EF4-FFF2-40B4-BE49-F238E27FC236}">
                <a16:creationId xmlns:a16="http://schemas.microsoft.com/office/drawing/2014/main" id="{471910D7-A277-4C92-B072-C4469C2FC4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3492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DBDCBAC6-F428-E88E-D39D-A11557B1B10D}"/>
              </a:ext>
            </a:extLst>
          </p:cNvPr>
          <p:cNvSpPr txBox="1">
            <a:spLocks/>
          </p:cNvSpPr>
          <p:nvPr/>
        </p:nvSpPr>
        <p:spPr>
          <a:xfrm>
            <a:off x="848594" y="462116"/>
            <a:ext cx="5243252" cy="69689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800" dirty="0"/>
              <a:t>A GOOGLE ANALYTICS CASE STUDY</a:t>
            </a:r>
          </a:p>
        </p:txBody>
      </p:sp>
    </p:spTree>
    <p:extLst>
      <p:ext uri="{BB962C8B-B14F-4D97-AF65-F5344CB8AC3E}">
        <p14:creationId xmlns:p14="http://schemas.microsoft.com/office/powerpoint/2010/main" val="587222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Contribution of the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631771"/>
            <a:ext cx="2701636" cy="446809"/>
          </a:xfrm>
        </p:spPr>
        <p:txBody>
          <a:bodyPr>
            <a:normAutofit lnSpcReduction="10000"/>
          </a:bodyPr>
          <a:lstStyle/>
          <a:p>
            <a:pPr marL="0" indent="0">
              <a:buNone/>
            </a:pPr>
            <a:r>
              <a:rPr lang="en-IN" dirty="0"/>
              <a:t>About The Client</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3169227"/>
            <a:ext cx="3969327" cy="2123658"/>
          </a:xfrm>
          <a:prstGeom prst="rect">
            <a:avLst/>
          </a:prstGeom>
          <a:noFill/>
        </p:spPr>
        <p:txBody>
          <a:bodyPr wrap="square" rtlCol="0">
            <a:spAutoFit/>
          </a:bodyPr>
          <a:lstStyle/>
          <a:p>
            <a:r>
              <a:rPr lang="en-IN" sz="1200" dirty="0">
                <a:hlinkClick r:id="rId2"/>
              </a:rPr>
              <a:t>www.nectarmedicalvapes.com</a:t>
            </a:r>
            <a:r>
              <a:rPr lang="en-IN" sz="1200" dirty="0"/>
              <a:t> is a D2C e-commerce site that supplies dry herb vaporizers.</a:t>
            </a:r>
          </a:p>
          <a:p>
            <a:endParaRPr lang="en-IN" sz="1200" dirty="0"/>
          </a:p>
          <a:p>
            <a:r>
              <a:rPr lang="en-IN" sz="1200" dirty="0"/>
              <a:t>Providing a wide range of products, they have a mature e-commerce setup.</a:t>
            </a:r>
          </a:p>
          <a:p>
            <a:endParaRPr lang="en-IN" sz="1200" dirty="0"/>
          </a:p>
          <a:p>
            <a:r>
              <a:rPr lang="en-IN" sz="1200" dirty="0"/>
              <a:t>Catering to a niche audience, for Nectar Medical Vapes building trust with their audience is key to the success of their business model. For this, they publish many information blog articles educating their audiences on various aspects of medical vaporizers. </a:t>
            </a:r>
          </a:p>
        </p:txBody>
      </p:sp>
      <p:pic>
        <p:nvPicPr>
          <p:cNvPr id="10" name="Picture 9" descr="A picture containing floor, tiled, tile&#10;&#10;Description automatically generated">
            <a:extLst>
              <a:ext uri="{FF2B5EF4-FFF2-40B4-BE49-F238E27FC236}">
                <a16:creationId xmlns:a16="http://schemas.microsoft.com/office/drawing/2014/main" id="{DB0724DE-6396-5464-C04C-761FDB0AF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092" y="2855175"/>
            <a:ext cx="3877984" cy="2492990"/>
          </a:xfrm>
          <a:prstGeom prst="rect">
            <a:avLst/>
          </a:prstGeom>
        </p:spPr>
      </p:pic>
    </p:spTree>
    <p:extLst>
      <p:ext uri="{BB962C8B-B14F-4D97-AF65-F5344CB8AC3E}">
        <p14:creationId xmlns:p14="http://schemas.microsoft.com/office/powerpoint/2010/main" val="110365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351219"/>
            <a:ext cx="2701636" cy="446809"/>
          </a:xfrm>
        </p:spPr>
        <p:txBody>
          <a:bodyPr>
            <a:normAutofit lnSpcReduction="10000"/>
          </a:bodyPr>
          <a:lstStyle/>
          <a:p>
            <a:pPr marL="0" indent="0">
              <a:buNone/>
            </a:pPr>
            <a:r>
              <a:rPr lang="en-IN" dirty="0"/>
              <a:t>The Requirement</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2" y="2888675"/>
            <a:ext cx="3595254" cy="3046988"/>
          </a:xfrm>
          <a:prstGeom prst="rect">
            <a:avLst/>
          </a:prstGeom>
          <a:noFill/>
        </p:spPr>
        <p:txBody>
          <a:bodyPr wrap="square" rtlCol="0">
            <a:spAutoFit/>
          </a:bodyPr>
          <a:lstStyle/>
          <a:p>
            <a:r>
              <a:rPr lang="en-IN" sz="1200" dirty="0"/>
              <a:t>The e-commerce site </a:t>
            </a:r>
            <a:r>
              <a:rPr lang="en-IN" sz="1200" dirty="0">
                <a:hlinkClick r:id="rId2"/>
              </a:rPr>
              <a:t>www.nectarmedicalvapes.com</a:t>
            </a:r>
            <a:endParaRPr lang="en-IN" sz="1200" dirty="0"/>
          </a:p>
          <a:p>
            <a:r>
              <a:rPr lang="en-IN" sz="1200" dirty="0"/>
              <a:t>is built using WordPress and woo-commerce, and has a mature GTM and GA setup for measuring the traffic, business, and revenue analytics.</a:t>
            </a:r>
          </a:p>
          <a:p>
            <a:endParaRPr lang="en-IN" sz="1200" dirty="0"/>
          </a:p>
          <a:p>
            <a:r>
              <a:rPr lang="en-IN" sz="1200" dirty="0"/>
              <a:t>While blog articles on their site are a crucial part of their community-building efforts, the articles are embedded with product displays.</a:t>
            </a:r>
          </a:p>
          <a:p>
            <a:endParaRPr lang="en-IN" sz="1200" dirty="0"/>
          </a:p>
          <a:p>
            <a:r>
              <a:rPr lang="en-IN" sz="1200" dirty="0"/>
              <a:t>The founders wanted to understand how much of the revenue was directly coming from clicks on these embedded product displays.</a:t>
            </a:r>
          </a:p>
          <a:p>
            <a:endParaRPr lang="en-IN" sz="1200" dirty="0"/>
          </a:p>
          <a:p>
            <a:endParaRPr lang="en-IN" sz="1200" dirty="0"/>
          </a:p>
          <a:p>
            <a:endParaRPr lang="en-IN" sz="1200" dirty="0"/>
          </a:p>
          <a:p>
            <a:endParaRPr lang="en-IN" sz="1200" dirty="0"/>
          </a:p>
        </p:txBody>
      </p:sp>
      <p:pic>
        <p:nvPicPr>
          <p:cNvPr id="9" name="Picture 8">
            <a:extLst>
              <a:ext uri="{FF2B5EF4-FFF2-40B4-BE49-F238E27FC236}">
                <a16:creationId xmlns:a16="http://schemas.microsoft.com/office/drawing/2014/main" id="{0492AC70-CE91-EAD8-C801-F0B525F5013D}"/>
              </a:ext>
            </a:extLst>
          </p:cNvPr>
          <p:cNvPicPr>
            <a:picLocks noChangeAspect="1"/>
          </p:cNvPicPr>
          <p:nvPr/>
        </p:nvPicPr>
        <p:blipFill rotWithShape="1">
          <a:blip r:embed="rId3"/>
          <a:srcRect t="25323"/>
          <a:stretch/>
        </p:blipFill>
        <p:spPr>
          <a:xfrm>
            <a:off x="6761316" y="2136421"/>
            <a:ext cx="2804403" cy="37104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3001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247304"/>
            <a:ext cx="2701636" cy="446809"/>
          </a:xfrm>
        </p:spPr>
        <p:txBody>
          <a:bodyPr>
            <a:normAutofit lnSpcReduction="10000"/>
          </a:bodyPr>
          <a:lstStyle/>
          <a:p>
            <a:pPr marL="0" indent="0">
              <a:buNone/>
            </a:pPr>
            <a:r>
              <a:rPr lang="en-IN" dirty="0"/>
              <a:t>The Complexity</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784760"/>
            <a:ext cx="3605645" cy="2677656"/>
          </a:xfrm>
          <a:prstGeom prst="rect">
            <a:avLst/>
          </a:prstGeom>
          <a:noFill/>
        </p:spPr>
        <p:txBody>
          <a:bodyPr wrap="square" rtlCol="0">
            <a:spAutoFit/>
          </a:bodyPr>
          <a:lstStyle/>
          <a:p>
            <a:r>
              <a:rPr lang="en-IN" sz="1200" dirty="0"/>
              <a:t>The main complexity was the persistence of GTM data across multiple pages i.e., from blog articles to the checkout page across multiple sessions. The solution was the creation of 1</a:t>
            </a:r>
            <a:r>
              <a:rPr lang="en-IN" sz="1200" baseline="30000" dirty="0"/>
              <a:t>st</a:t>
            </a:r>
            <a:r>
              <a:rPr lang="en-IN" sz="1200" dirty="0"/>
              <a:t> Party Cookie.</a:t>
            </a:r>
          </a:p>
          <a:p>
            <a:endParaRPr lang="en-IN" sz="1200" dirty="0"/>
          </a:p>
          <a:p>
            <a:r>
              <a:rPr lang="en-IN" sz="1200" dirty="0"/>
              <a:t>But the challenge was there were two different formats of displays inside the blog articles – two product grids &amp; four product slider grids.</a:t>
            </a:r>
          </a:p>
          <a:p>
            <a:endParaRPr lang="en-IN" sz="1200" dirty="0"/>
          </a:p>
          <a:p>
            <a:r>
              <a:rPr lang="en-IN" sz="1200" dirty="0"/>
              <a:t>The founders wanted a listing of direct revenue from each blog article for both display formats. This meant the blog URL and advertisement format both were to be captured and persisted.</a:t>
            </a:r>
          </a:p>
          <a:p>
            <a:endParaRPr lang="en-IN" sz="1200" dirty="0"/>
          </a:p>
        </p:txBody>
      </p:sp>
      <p:pic>
        <p:nvPicPr>
          <p:cNvPr id="9" name="Picture 8">
            <a:extLst>
              <a:ext uri="{FF2B5EF4-FFF2-40B4-BE49-F238E27FC236}">
                <a16:creationId xmlns:a16="http://schemas.microsoft.com/office/drawing/2014/main" id="{D3CA0DFC-7DD4-4B21-BCE1-AD9BD845F300}"/>
              </a:ext>
            </a:extLst>
          </p:cNvPr>
          <p:cNvPicPr>
            <a:picLocks noChangeAspect="1"/>
          </p:cNvPicPr>
          <p:nvPr/>
        </p:nvPicPr>
        <p:blipFill>
          <a:blip r:embed="rId2"/>
          <a:stretch>
            <a:fillRect/>
          </a:stretch>
        </p:blipFill>
        <p:spPr>
          <a:xfrm>
            <a:off x="5094194" y="3146332"/>
            <a:ext cx="2571129" cy="178320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D46C2C5F-5919-1C0F-C768-9BA3FED0CFA5}"/>
              </a:ext>
            </a:extLst>
          </p:cNvPr>
          <p:cNvPicPr>
            <a:picLocks noChangeAspect="1"/>
          </p:cNvPicPr>
          <p:nvPr/>
        </p:nvPicPr>
        <p:blipFill>
          <a:blip r:embed="rId3"/>
          <a:stretch>
            <a:fillRect/>
          </a:stretch>
        </p:blipFill>
        <p:spPr>
          <a:xfrm>
            <a:off x="7958917" y="3146332"/>
            <a:ext cx="2606266" cy="18060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1882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309650"/>
            <a:ext cx="2701636" cy="446809"/>
          </a:xfrm>
        </p:spPr>
        <p:txBody>
          <a:bodyPr>
            <a:normAutofit lnSpcReduction="10000"/>
          </a:bodyPr>
          <a:lstStyle/>
          <a:p>
            <a:pPr marL="0" indent="0">
              <a:buNone/>
            </a:pPr>
            <a:r>
              <a:rPr lang="en-IN" dirty="0"/>
              <a:t>Our Approach</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847106"/>
            <a:ext cx="3210791" cy="2308324"/>
          </a:xfrm>
          <a:prstGeom prst="rect">
            <a:avLst/>
          </a:prstGeom>
          <a:noFill/>
        </p:spPr>
        <p:txBody>
          <a:bodyPr wrap="square" rtlCol="0">
            <a:spAutoFit/>
          </a:bodyPr>
          <a:lstStyle/>
          <a:p>
            <a:r>
              <a:rPr lang="en-IN" sz="1200" dirty="0"/>
              <a:t>We did quick tests to see if a programmatic or a template-based solution will work best in this case. Both were viable options.</a:t>
            </a:r>
          </a:p>
          <a:p>
            <a:endParaRPr lang="en-IN" sz="1200" dirty="0"/>
          </a:p>
          <a:p>
            <a:r>
              <a:rPr lang="en-IN" sz="1200" dirty="0"/>
              <a:t>In the end, we decided to tackle it programmatically using GTM JavaScript Variable because the passing of the URL information was clean and simple this way.</a:t>
            </a:r>
          </a:p>
          <a:p>
            <a:endParaRPr lang="en-IN" sz="1200" dirty="0"/>
          </a:p>
          <a:p>
            <a:r>
              <a:rPr lang="en-IN" sz="1200" dirty="0"/>
              <a:t>Once our solution was finalized, we audited the GA4 and GTM setups. We pointed out two gaps in GA4 setup and plugged them.</a:t>
            </a:r>
          </a:p>
        </p:txBody>
      </p:sp>
      <p:sp>
        <p:nvSpPr>
          <p:cNvPr id="7" name="TextBox 6">
            <a:extLst>
              <a:ext uri="{FF2B5EF4-FFF2-40B4-BE49-F238E27FC236}">
                <a16:creationId xmlns:a16="http://schemas.microsoft.com/office/drawing/2014/main" id="{215B53A9-214B-7D4E-5201-17856F9234F8}"/>
              </a:ext>
            </a:extLst>
          </p:cNvPr>
          <p:cNvSpPr txBox="1"/>
          <p:nvPr/>
        </p:nvSpPr>
        <p:spPr>
          <a:xfrm>
            <a:off x="4423364" y="2847106"/>
            <a:ext cx="3210791" cy="2308324"/>
          </a:xfrm>
          <a:prstGeom prst="rect">
            <a:avLst/>
          </a:prstGeom>
          <a:noFill/>
        </p:spPr>
        <p:txBody>
          <a:bodyPr wrap="square" rtlCol="0">
            <a:spAutoFit/>
          </a:bodyPr>
          <a:lstStyle/>
          <a:p>
            <a:r>
              <a:rPr lang="en-IN" sz="1200" dirty="0"/>
              <a:t>We developed the solution directly on the production instances with remote admin access to GA4 and GTM.</a:t>
            </a:r>
          </a:p>
          <a:p>
            <a:endParaRPr lang="en-IN" sz="1200" dirty="0"/>
          </a:p>
          <a:p>
            <a:r>
              <a:rPr lang="en-IN" sz="1200" dirty="0"/>
              <a:t>After the solution was implemented, and the persistence and correct population of GTM variables was tested, we asked the client to carry out dummy purchases. The revenue was correctly captured in the GA4 property.</a:t>
            </a:r>
          </a:p>
          <a:p>
            <a:endParaRPr lang="en-IN" sz="1200" dirty="0"/>
          </a:p>
          <a:p>
            <a:endParaRPr lang="en-IN" sz="1200" dirty="0"/>
          </a:p>
          <a:p>
            <a:endParaRPr lang="en-IN" sz="1200" dirty="0"/>
          </a:p>
        </p:txBody>
      </p:sp>
      <p:sp>
        <p:nvSpPr>
          <p:cNvPr id="10" name="Rectangle 9">
            <a:extLst>
              <a:ext uri="{FF2B5EF4-FFF2-40B4-BE49-F238E27FC236}">
                <a16:creationId xmlns:a16="http://schemas.microsoft.com/office/drawing/2014/main" id="{E273F724-2FD0-DD9A-0710-58A0F1826B98}"/>
              </a:ext>
            </a:extLst>
          </p:cNvPr>
          <p:cNvSpPr/>
          <p:nvPr/>
        </p:nvSpPr>
        <p:spPr>
          <a:xfrm>
            <a:off x="8052955" y="1995055"/>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Solution Selection</a:t>
            </a:r>
          </a:p>
        </p:txBody>
      </p:sp>
      <p:sp>
        <p:nvSpPr>
          <p:cNvPr id="13" name="Rectangle 12">
            <a:extLst>
              <a:ext uri="{FF2B5EF4-FFF2-40B4-BE49-F238E27FC236}">
                <a16:creationId xmlns:a16="http://schemas.microsoft.com/office/drawing/2014/main" id="{F8D6886A-C091-48AD-6F0E-EA98A56F719E}"/>
              </a:ext>
            </a:extLst>
          </p:cNvPr>
          <p:cNvSpPr/>
          <p:nvPr/>
        </p:nvSpPr>
        <p:spPr>
          <a:xfrm>
            <a:off x="8042564" y="3058685"/>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GA4 &amp; GTM Audit &amp; Corrections</a:t>
            </a:r>
          </a:p>
        </p:txBody>
      </p:sp>
      <p:sp>
        <p:nvSpPr>
          <p:cNvPr id="14" name="Rectangle 13">
            <a:extLst>
              <a:ext uri="{FF2B5EF4-FFF2-40B4-BE49-F238E27FC236}">
                <a16:creationId xmlns:a16="http://schemas.microsoft.com/office/drawing/2014/main" id="{965C3B71-6DDD-DABD-76D4-8EC3F510B718}"/>
              </a:ext>
            </a:extLst>
          </p:cNvPr>
          <p:cNvSpPr/>
          <p:nvPr/>
        </p:nvSpPr>
        <p:spPr>
          <a:xfrm>
            <a:off x="8042564" y="4081247"/>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Remote Solution Development</a:t>
            </a:r>
          </a:p>
        </p:txBody>
      </p:sp>
      <p:sp>
        <p:nvSpPr>
          <p:cNvPr id="15" name="Rectangle 14">
            <a:extLst>
              <a:ext uri="{FF2B5EF4-FFF2-40B4-BE49-F238E27FC236}">
                <a16:creationId xmlns:a16="http://schemas.microsoft.com/office/drawing/2014/main" id="{2BC41FD3-FF62-ED2E-FF2C-F4C9A897EB1C}"/>
              </a:ext>
            </a:extLst>
          </p:cNvPr>
          <p:cNvSpPr/>
          <p:nvPr/>
        </p:nvSpPr>
        <p:spPr>
          <a:xfrm>
            <a:off x="8042564" y="5113682"/>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Client Testing</a:t>
            </a:r>
          </a:p>
        </p:txBody>
      </p:sp>
      <p:cxnSp>
        <p:nvCxnSpPr>
          <p:cNvPr id="17" name="Straight Arrow Connector 16">
            <a:extLst>
              <a:ext uri="{FF2B5EF4-FFF2-40B4-BE49-F238E27FC236}">
                <a16:creationId xmlns:a16="http://schemas.microsoft.com/office/drawing/2014/main" id="{35B55944-8EBC-9072-C663-72BBE879BA40}"/>
              </a:ext>
            </a:extLst>
          </p:cNvPr>
          <p:cNvCxnSpPr>
            <a:stCxn id="10" idx="2"/>
            <a:endCxn id="13" idx="0"/>
          </p:cNvCxnSpPr>
          <p:nvPr/>
        </p:nvCxnSpPr>
        <p:spPr>
          <a:xfrm flipH="1">
            <a:off x="9060873" y="2631771"/>
            <a:ext cx="10391" cy="4269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6489703-3C66-DF6F-E7CB-893EFBFB5521}"/>
              </a:ext>
            </a:extLst>
          </p:cNvPr>
          <p:cNvCxnSpPr>
            <a:stCxn id="13" idx="2"/>
            <a:endCxn id="14" idx="0"/>
          </p:cNvCxnSpPr>
          <p:nvPr/>
        </p:nvCxnSpPr>
        <p:spPr>
          <a:xfrm>
            <a:off x="9060873" y="3695401"/>
            <a:ext cx="0" cy="385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8BCA761-4774-CD3D-6D76-2321B2B92782}"/>
              </a:ext>
            </a:extLst>
          </p:cNvPr>
          <p:cNvCxnSpPr>
            <a:stCxn id="14" idx="2"/>
            <a:endCxn id="15" idx="0"/>
          </p:cNvCxnSpPr>
          <p:nvPr/>
        </p:nvCxnSpPr>
        <p:spPr>
          <a:xfrm>
            <a:off x="9060873" y="4717963"/>
            <a:ext cx="0" cy="395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933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091440"/>
            <a:ext cx="2701636" cy="446809"/>
          </a:xfrm>
        </p:spPr>
        <p:txBody>
          <a:bodyPr>
            <a:normAutofit lnSpcReduction="10000"/>
          </a:bodyPr>
          <a:lstStyle/>
          <a:p>
            <a:pPr marL="0" indent="0">
              <a:buNone/>
            </a:pPr>
            <a:r>
              <a:rPr lang="en-IN" dirty="0"/>
              <a:t>The Solution</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628896"/>
            <a:ext cx="3210791" cy="2677656"/>
          </a:xfrm>
          <a:prstGeom prst="rect">
            <a:avLst/>
          </a:prstGeom>
          <a:noFill/>
        </p:spPr>
        <p:txBody>
          <a:bodyPr wrap="square" rtlCol="0">
            <a:spAutoFit/>
          </a:bodyPr>
          <a:lstStyle/>
          <a:p>
            <a:r>
              <a:rPr lang="en-IN" sz="1200" dirty="0"/>
              <a:t>We developed </a:t>
            </a:r>
            <a:r>
              <a:rPr lang="en-IN" sz="1200" dirty="0" err="1"/>
              <a:t>Javascript</a:t>
            </a:r>
            <a:r>
              <a:rPr lang="en-IN" sz="1200" dirty="0"/>
              <a:t> code for the creation of a GTM cookie that captured both the blog URL and the advertisement format. </a:t>
            </a:r>
          </a:p>
          <a:p>
            <a:endParaRPr lang="en-IN" sz="1200" dirty="0"/>
          </a:p>
          <a:p>
            <a:r>
              <a:rPr lang="en-IN" sz="1200" dirty="0"/>
              <a:t>During the GA4 audit, we fixed two setup gaps</a:t>
            </a:r>
          </a:p>
          <a:p>
            <a:pPr marL="228600" indent="-228600">
              <a:buAutoNum type="arabicPeriod"/>
            </a:pPr>
            <a:r>
              <a:rPr lang="en-IN" sz="1200" dirty="0"/>
              <a:t>Google signals were turned on to capture demographic data</a:t>
            </a:r>
          </a:p>
          <a:p>
            <a:pPr marL="228600" indent="-228600">
              <a:buAutoNum type="arabicPeriod"/>
            </a:pPr>
            <a:r>
              <a:rPr lang="en-IN" sz="1200" dirty="0"/>
              <a:t>Data retention was changed from 2 months default to 14 months.</a:t>
            </a:r>
          </a:p>
          <a:p>
            <a:endParaRPr lang="en-IN" sz="1200" dirty="0"/>
          </a:p>
          <a:p>
            <a:r>
              <a:rPr lang="en-IN" sz="1200" dirty="0"/>
              <a:t>In GA4, four metrics were configured – Sessions, Add-to-Baskets, Transactions, and Total Revenue – to be shown against “blog URL” and “display format” dimension. </a:t>
            </a:r>
          </a:p>
        </p:txBody>
      </p:sp>
      <p:pic>
        <p:nvPicPr>
          <p:cNvPr id="11" name="Picture 10" descr="Graphical user interface, application&#10;&#10;Description automatically generated">
            <a:extLst>
              <a:ext uri="{FF2B5EF4-FFF2-40B4-BE49-F238E27FC236}">
                <a16:creationId xmlns:a16="http://schemas.microsoft.com/office/drawing/2014/main" id="{D7A1E919-AFE3-EC9C-92AD-231EB6D857A5}"/>
              </a:ext>
            </a:extLst>
          </p:cNvPr>
          <p:cNvPicPr>
            <a:picLocks noChangeAspect="1"/>
          </p:cNvPicPr>
          <p:nvPr/>
        </p:nvPicPr>
        <p:blipFill rotWithShape="1">
          <a:blip r:embed="rId2">
            <a:extLst>
              <a:ext uri="{28A0092B-C50C-407E-A947-70E740481C1C}">
                <a14:useLocalDpi xmlns:a14="http://schemas.microsoft.com/office/drawing/2010/main" val="0"/>
              </a:ext>
            </a:extLst>
          </a:blip>
          <a:srcRect l="31619" t="19546" r="4033"/>
          <a:stretch/>
        </p:blipFill>
        <p:spPr>
          <a:xfrm>
            <a:off x="4667201" y="2191453"/>
            <a:ext cx="5663047" cy="3408218"/>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07BEE1A2-D63D-8F23-B453-0C7397B2263B}"/>
              </a:ext>
            </a:extLst>
          </p:cNvPr>
          <p:cNvSpPr/>
          <p:nvPr/>
        </p:nvSpPr>
        <p:spPr>
          <a:xfrm>
            <a:off x="7356533" y="2238490"/>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36A10FCD-3F57-9B9B-F5AB-1F5214C2F7C6}"/>
              </a:ext>
            </a:extLst>
          </p:cNvPr>
          <p:cNvSpPr/>
          <p:nvPr/>
        </p:nvSpPr>
        <p:spPr>
          <a:xfrm>
            <a:off x="8262572" y="2238490"/>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03A7E64D-EF26-B758-77E1-EBC6D68304A8}"/>
              </a:ext>
            </a:extLst>
          </p:cNvPr>
          <p:cNvSpPr/>
          <p:nvPr/>
        </p:nvSpPr>
        <p:spPr>
          <a:xfrm>
            <a:off x="8965873" y="2238767"/>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E983C7A0-4973-C18C-D9E0-680D9C301642}"/>
              </a:ext>
            </a:extLst>
          </p:cNvPr>
          <p:cNvSpPr/>
          <p:nvPr/>
        </p:nvSpPr>
        <p:spPr>
          <a:xfrm>
            <a:off x="9860270" y="2238490"/>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4E943139-342B-FC1B-6924-27BD50DF2F1A}"/>
              </a:ext>
            </a:extLst>
          </p:cNvPr>
          <p:cNvSpPr/>
          <p:nvPr/>
        </p:nvSpPr>
        <p:spPr>
          <a:xfrm>
            <a:off x="9851563" y="2582693"/>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A61ABC00-A51E-4F1D-CC72-7783CEE26A88}"/>
              </a:ext>
            </a:extLst>
          </p:cNvPr>
          <p:cNvSpPr/>
          <p:nvPr/>
        </p:nvSpPr>
        <p:spPr>
          <a:xfrm>
            <a:off x="8984649" y="2576102"/>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93280BFB-130F-EEA9-4501-661C6BC92D40}"/>
              </a:ext>
            </a:extLst>
          </p:cNvPr>
          <p:cNvSpPr/>
          <p:nvPr/>
        </p:nvSpPr>
        <p:spPr>
          <a:xfrm>
            <a:off x="8228781" y="2582693"/>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a:extLst>
              <a:ext uri="{FF2B5EF4-FFF2-40B4-BE49-F238E27FC236}">
                <a16:creationId xmlns:a16="http://schemas.microsoft.com/office/drawing/2014/main" id="{0C329ECA-7486-7BB9-CE2D-6FAFDB9C5AB2}"/>
              </a:ext>
            </a:extLst>
          </p:cNvPr>
          <p:cNvSpPr/>
          <p:nvPr/>
        </p:nvSpPr>
        <p:spPr>
          <a:xfrm>
            <a:off x="7358563" y="2588073"/>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24">
            <a:extLst>
              <a:ext uri="{FF2B5EF4-FFF2-40B4-BE49-F238E27FC236}">
                <a16:creationId xmlns:a16="http://schemas.microsoft.com/office/drawing/2014/main" id="{63B93750-5E88-7081-570D-2E6DA8850F0F}"/>
              </a:ext>
            </a:extLst>
          </p:cNvPr>
          <p:cNvSpPr/>
          <p:nvPr/>
        </p:nvSpPr>
        <p:spPr>
          <a:xfrm>
            <a:off x="9851563" y="2788179"/>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26">
            <a:extLst>
              <a:ext uri="{FF2B5EF4-FFF2-40B4-BE49-F238E27FC236}">
                <a16:creationId xmlns:a16="http://schemas.microsoft.com/office/drawing/2014/main" id="{DE1527CD-FC47-9CAC-B2D7-455D0CEF57B3}"/>
              </a:ext>
            </a:extLst>
          </p:cNvPr>
          <p:cNvSpPr/>
          <p:nvPr/>
        </p:nvSpPr>
        <p:spPr>
          <a:xfrm>
            <a:off x="9851563" y="5112279"/>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27">
            <a:extLst>
              <a:ext uri="{FF2B5EF4-FFF2-40B4-BE49-F238E27FC236}">
                <a16:creationId xmlns:a16="http://schemas.microsoft.com/office/drawing/2014/main" id="{793B2880-1FB3-AE12-FE85-4ACEDBED7B98}"/>
              </a:ext>
            </a:extLst>
          </p:cNvPr>
          <p:cNvSpPr/>
          <p:nvPr/>
        </p:nvSpPr>
        <p:spPr>
          <a:xfrm>
            <a:off x="9862426" y="4906793"/>
            <a:ext cx="447040" cy="111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4927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091440"/>
            <a:ext cx="2701636" cy="446809"/>
          </a:xfrm>
        </p:spPr>
        <p:txBody>
          <a:bodyPr>
            <a:normAutofit lnSpcReduction="10000"/>
          </a:bodyPr>
          <a:lstStyle/>
          <a:p>
            <a:pPr marL="0" indent="0">
              <a:buNone/>
            </a:pPr>
            <a:r>
              <a:rPr lang="en-IN" dirty="0"/>
              <a:t>The Outcome</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628896"/>
            <a:ext cx="3210791" cy="3046988"/>
          </a:xfrm>
          <a:prstGeom prst="rect">
            <a:avLst/>
          </a:prstGeom>
          <a:noFill/>
        </p:spPr>
        <p:txBody>
          <a:bodyPr wrap="square" rtlCol="0">
            <a:spAutoFit/>
          </a:bodyPr>
          <a:lstStyle/>
          <a:p>
            <a:r>
              <a:rPr lang="en-IN" sz="1200" dirty="0"/>
              <a:t>We were able to develop the most efficient solution for capturing the revenue impact. The fully tested solution was ready and delivered in the expected time frame of 2 weeks.</a:t>
            </a:r>
          </a:p>
          <a:p>
            <a:endParaRPr lang="en-IN" sz="1200" dirty="0"/>
          </a:p>
          <a:p>
            <a:r>
              <a:rPr lang="en-IN" sz="1200" dirty="0"/>
              <a:t>Note: Maximum time was spent in testing and waiting for GA4 to reflect changes.</a:t>
            </a:r>
          </a:p>
          <a:p>
            <a:endParaRPr lang="en-IN" sz="1200" dirty="0"/>
          </a:p>
          <a:p>
            <a:r>
              <a:rPr lang="en-IN" sz="1200" dirty="0"/>
              <a:t>We also fixed GA4 setup gaps which would have negatively impacted all the dashboard reports with faulty and incomplete data. This was a great plus for the client.</a:t>
            </a:r>
          </a:p>
          <a:p>
            <a:endParaRPr lang="en-IN" sz="1200" dirty="0"/>
          </a:p>
          <a:p>
            <a:endParaRPr lang="en-IN" sz="1200" dirty="0"/>
          </a:p>
          <a:p>
            <a:endParaRPr lang="en-IN" sz="1200" dirty="0"/>
          </a:p>
          <a:p>
            <a:r>
              <a:rPr lang="en-IN" sz="1200" dirty="0"/>
              <a:t> </a:t>
            </a:r>
          </a:p>
        </p:txBody>
      </p:sp>
      <p:pic>
        <p:nvPicPr>
          <p:cNvPr id="9" name="Picture 8">
            <a:extLst>
              <a:ext uri="{FF2B5EF4-FFF2-40B4-BE49-F238E27FC236}">
                <a16:creationId xmlns:a16="http://schemas.microsoft.com/office/drawing/2014/main" id="{E4CCB2B3-9F5F-FBEC-8A8A-298469EBA044}"/>
              </a:ext>
            </a:extLst>
          </p:cNvPr>
          <p:cNvPicPr>
            <a:picLocks noChangeAspect="1"/>
          </p:cNvPicPr>
          <p:nvPr/>
        </p:nvPicPr>
        <p:blipFill>
          <a:blip r:embed="rId2"/>
          <a:stretch>
            <a:fillRect/>
          </a:stretch>
        </p:blipFill>
        <p:spPr>
          <a:xfrm>
            <a:off x="4855862" y="2284022"/>
            <a:ext cx="5474386" cy="2828306"/>
          </a:xfrm>
          <a:prstGeom prst="rect">
            <a:avLst/>
          </a:prstGeom>
        </p:spPr>
      </p:pic>
    </p:spTree>
    <p:extLst>
      <p:ext uri="{BB962C8B-B14F-4D97-AF65-F5344CB8AC3E}">
        <p14:creationId xmlns:p14="http://schemas.microsoft.com/office/powerpoint/2010/main" val="2246951108"/>
      </p:ext>
    </p:extLst>
  </p:cSld>
  <p:clrMapOvr>
    <a:masterClrMapping/>
  </p:clrMapOvr>
</p:sld>
</file>

<file path=ppt/theme/theme1.xml><?xml version="1.0" encoding="utf-8"?>
<a:theme xmlns:a="http://schemas.openxmlformats.org/drawingml/2006/main" name="MimeoVTI">
  <a:themeElements>
    <a:clrScheme name="AnalogousFromRegularSeedLeftStep">
      <a:dk1>
        <a:srgbClr val="000000"/>
      </a:dk1>
      <a:lt1>
        <a:srgbClr val="FFFFFF"/>
      </a:lt1>
      <a:dk2>
        <a:srgbClr val="231B30"/>
      </a:dk2>
      <a:lt2>
        <a:srgbClr val="F0F3F3"/>
      </a:lt2>
      <a:accent1>
        <a:srgbClr val="E73929"/>
      </a:accent1>
      <a:accent2>
        <a:srgbClr val="D51756"/>
      </a:accent2>
      <a:accent3>
        <a:srgbClr val="E729B7"/>
      </a:accent3>
      <a:accent4>
        <a:srgbClr val="B517D5"/>
      </a:accent4>
      <a:accent5>
        <a:srgbClr val="7829E7"/>
      </a:accent5>
      <a:accent6>
        <a:srgbClr val="3031D9"/>
      </a:accent6>
      <a:hlink>
        <a:srgbClr val="3599A1"/>
      </a:hlink>
      <a:folHlink>
        <a:srgbClr val="7F7F7F"/>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docProps/app.xml><?xml version="1.0" encoding="utf-8"?>
<Properties xmlns="http://schemas.openxmlformats.org/officeDocument/2006/extended-properties" xmlns:vt="http://schemas.openxmlformats.org/officeDocument/2006/docPropsVTypes">
  <TotalTime>157</TotalTime>
  <Words>725</Words>
  <Application>Microsoft Office PowerPoint</Application>
  <PresentationFormat>Widescreen</PresentationFormat>
  <Paragraphs>68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Elephant</vt:lpstr>
      <vt:lpstr>Univers Condensed</vt:lpstr>
      <vt:lpstr>MimeoVTI</vt:lpstr>
      <vt:lpstr>A D2C Company Measures Direct Revenue Contribution of the Product Advertisements Embedded in their Blog Articles</vt:lpstr>
      <vt:lpstr>A D2C Company Measures Direct Revenue Contribution of the Product Advertisements Embedded in their Blog Articles</vt:lpstr>
      <vt:lpstr>A D2C Company Measures Direct Revenue Impact of Product Advertisements Embedded in their Blog Articles</vt:lpstr>
      <vt:lpstr>A D2C Company Measures Direct Revenue Impact of Product Advertisements Embedded in their Blog Articles</vt:lpstr>
      <vt:lpstr>A D2C Company Measures Direct Revenue Impact of Product Advertisements Embedded in their Blog Articles</vt:lpstr>
      <vt:lpstr>A D2C Company Measures Direct Revenue Impact of Product Advertisements Embedded in their Blog Articles</vt:lpstr>
      <vt:lpstr>A D2C Company Measures Direct Revenue Impact of Product Advertisements Embedded in their Blog Articles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D2C Company Measures Direct Revenue Contribution of the Product Advertisements Embedded in their Blog Articles</dc:title>
  <dc:creator>Mikhil</dc:creator>
  <cp:lastModifiedBy>Mikhil Khattar</cp:lastModifiedBy>
  <cp:revision>5</cp:revision>
  <dcterms:created xsi:type="dcterms:W3CDTF">2023-02-06T06:48:10Z</dcterms:created>
  <dcterms:modified xsi:type="dcterms:W3CDTF">2023-05-10T08:10:45Z</dcterms:modified>
</cp:coreProperties>
</file>