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sldIdLst>
    <p:sldId id="256" r:id="rId2"/>
    <p:sldId id="257" r:id="rId3"/>
    <p:sldId id="258" r:id="rId4"/>
    <p:sldId id="259" r:id="rId5"/>
    <p:sldId id="260" r:id="rId6"/>
    <p:sldId id="261" r:id="rId7"/>
    <p:sldId id="263" r:id="rId8"/>
    <p:sldId id="264"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4Mj7Osmsx0ffLoB0XCb24A==" hashData="y0/+kG8pRI20zqWJ+BEaVpREnV9sr5iDwwvnOSbeMlc4VY3nLiXOEKHPgf6qYFcVpG/9hUjYmVTXF61ptBMrN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5/10/2023</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90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292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804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19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67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201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5/10/2023</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196071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84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24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5/10/2023</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368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5/10/2023</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594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fld id="{A5B0A250-5CC0-1746-B209-08E8B0DAE6AF}" type="datetimeFigureOut">
              <a:rPr lang="en-US" smtClean="0"/>
              <a:pPr/>
              <a:t>5/10/2023</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vert="horz" lIns="91440" tIns="45720" rIns="91440" bIns="45720" rtlCol="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102665625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03" r:id="rId6"/>
    <p:sldLayoutId id="2147483699" r:id="rId7"/>
    <p:sldLayoutId id="2147483700" r:id="rId8"/>
    <p:sldLayoutId id="2147483701" r:id="rId9"/>
    <p:sldLayoutId id="2147483702" r:id="rId10"/>
    <p:sldLayoutId id="2147483704" r:id="rId11"/>
  </p:sldLayoutIdLst>
  <p:txStyles>
    <p:title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softstarshoe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39">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3434DC-4568-49F9-886E-4F322C8234A1}"/>
              </a:ext>
            </a:extLst>
          </p:cNvPr>
          <p:cNvSpPr>
            <a:spLocks noGrp="1"/>
          </p:cNvSpPr>
          <p:nvPr>
            <p:ph type="ctrTitle"/>
          </p:nvPr>
        </p:nvSpPr>
        <p:spPr>
          <a:xfrm>
            <a:off x="461764" y="1404780"/>
            <a:ext cx="5481836" cy="1963492"/>
          </a:xfrm>
        </p:spPr>
        <p:txBody>
          <a:bodyPr>
            <a:normAutofit/>
          </a:bodyPr>
          <a:lstStyle/>
          <a:p>
            <a:pPr>
              <a:lnSpc>
                <a:spcPct val="114000"/>
              </a:lnSpc>
            </a:pPr>
            <a:r>
              <a:rPr lang="en-IN" sz="2400" dirty="0"/>
              <a:t>Troubleshooting a Long-Standing Purchase Order Data Discrepancy for a Footwear e-Commerce Company</a:t>
            </a:r>
          </a:p>
        </p:txBody>
      </p:sp>
      <p:sp>
        <p:nvSpPr>
          <p:cNvPr id="3" name="Subtitle 2">
            <a:extLst>
              <a:ext uri="{FF2B5EF4-FFF2-40B4-BE49-F238E27FC236}">
                <a16:creationId xmlns:a16="http://schemas.microsoft.com/office/drawing/2014/main" id="{C5754BB8-914D-55B5-7868-C85BCA886D76}"/>
              </a:ext>
            </a:extLst>
          </p:cNvPr>
          <p:cNvSpPr>
            <a:spLocks noGrp="1"/>
          </p:cNvSpPr>
          <p:nvPr>
            <p:ph type="subTitle" idx="1"/>
          </p:nvPr>
        </p:nvSpPr>
        <p:spPr>
          <a:xfrm>
            <a:off x="565150" y="5237018"/>
            <a:ext cx="4134537" cy="521398"/>
          </a:xfrm>
        </p:spPr>
        <p:txBody>
          <a:bodyPr>
            <a:normAutofit/>
          </a:bodyPr>
          <a:lstStyle/>
          <a:p>
            <a:r>
              <a:rPr lang="en-IN" sz="1400" b="1" dirty="0"/>
              <a:t>Client:</a:t>
            </a:r>
            <a:r>
              <a:rPr lang="en-IN" sz="1400" dirty="0"/>
              <a:t> www.softstarshoes.com</a:t>
            </a:r>
          </a:p>
        </p:txBody>
      </p:sp>
      <p:cxnSp>
        <p:nvCxnSpPr>
          <p:cNvPr id="53" name="Straight Connector 41">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150" y="6087110"/>
            <a:ext cx="41345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C840A6C-6CE7-4EB1-CCE6-DA748841955A}"/>
              </a:ext>
            </a:extLst>
          </p:cNvPr>
          <p:cNvPicPr>
            <a:picLocks noChangeAspect="1"/>
          </p:cNvPicPr>
          <p:nvPr/>
        </p:nvPicPr>
        <p:blipFill rotWithShape="1">
          <a:blip r:embed="rId2"/>
          <a:srcRect l="19193" t="-1" r="9695" b="-1"/>
          <a:stretch/>
        </p:blipFill>
        <p:spPr>
          <a:xfrm>
            <a:off x="6096001" y="1"/>
            <a:ext cx="6096000" cy="6857999"/>
          </a:xfrm>
          <a:prstGeom prst="rect">
            <a:avLst/>
          </a:prstGeom>
        </p:spPr>
      </p:pic>
      <p:grpSp>
        <p:nvGrpSpPr>
          <p:cNvPr id="54" name="Group 43">
            <a:extLst>
              <a:ext uri="{FF2B5EF4-FFF2-40B4-BE49-F238E27FC236}">
                <a16:creationId xmlns:a16="http://schemas.microsoft.com/office/drawing/2014/main" id="{DE48D4BE-638C-5049-8A9F-D15A86E4EB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1746" y="0"/>
            <a:ext cx="1900254" cy="6858000"/>
            <a:chOff x="10291746" y="0"/>
            <a:chExt cx="1900254" cy="6858000"/>
          </a:xfrm>
        </p:grpSpPr>
        <p:sp>
          <p:nvSpPr>
            <p:cNvPr id="55" name="Freeform 91">
              <a:extLst>
                <a:ext uri="{FF2B5EF4-FFF2-40B4-BE49-F238E27FC236}">
                  <a16:creationId xmlns:a16="http://schemas.microsoft.com/office/drawing/2014/main" id="{DF8710DD-8623-0045-9C27-3663AF831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5829" y="809310"/>
              <a:ext cx="536171" cy="1124839"/>
            </a:xfrm>
            <a:custGeom>
              <a:avLst/>
              <a:gdLst>
                <a:gd name="connsiteX0" fmla="*/ 536171 w 536171"/>
                <a:gd name="connsiteY0" fmla="*/ 0 h 1124839"/>
                <a:gd name="connsiteX1" fmla="*/ 536171 w 536171"/>
                <a:gd name="connsiteY1" fmla="*/ 1124839 h 1124839"/>
                <a:gd name="connsiteX2" fmla="*/ 451423 w 536171"/>
                <a:gd name="connsiteY2" fmla="*/ 1116295 h 1124839"/>
                <a:gd name="connsiteX3" fmla="*/ 0 w 536171"/>
                <a:gd name="connsiteY3" fmla="*/ 562419 h 1124839"/>
                <a:gd name="connsiteX4" fmla="*/ 451423 w 536171"/>
                <a:gd name="connsiteY4" fmla="*/ 8543 h 1124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71" h="1124839">
                  <a:moveTo>
                    <a:pt x="536171" y="0"/>
                  </a:moveTo>
                  <a:lnTo>
                    <a:pt x="536171" y="1124839"/>
                  </a:lnTo>
                  <a:lnTo>
                    <a:pt x="451423" y="1116295"/>
                  </a:lnTo>
                  <a:cubicBezTo>
                    <a:pt x="193797" y="1063577"/>
                    <a:pt x="0" y="835630"/>
                    <a:pt x="0" y="562419"/>
                  </a:cubicBezTo>
                  <a:cubicBezTo>
                    <a:pt x="0" y="289208"/>
                    <a:pt x="193797" y="61261"/>
                    <a:pt x="451423" y="85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92">
              <a:extLst>
                <a:ext uri="{FF2B5EF4-FFF2-40B4-BE49-F238E27FC236}">
                  <a16:creationId xmlns:a16="http://schemas.microsoft.com/office/drawing/2014/main" id="{1A25D1DF-E3C6-9D49-9AF3-336FEE4A7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8" y="0"/>
              <a:ext cx="1130725" cy="565362"/>
            </a:xfrm>
            <a:custGeom>
              <a:avLst/>
              <a:gdLst>
                <a:gd name="connsiteX0" fmla="*/ 0 w 1130725"/>
                <a:gd name="connsiteY0" fmla="*/ 0 h 565362"/>
                <a:gd name="connsiteX1" fmla="*/ 25420 w 1130725"/>
                <a:gd name="connsiteY1" fmla="*/ 0 h 565362"/>
                <a:gd name="connsiteX2" fmla="*/ 36369 w 1130725"/>
                <a:gd name="connsiteY2" fmla="*/ 108609 h 565362"/>
                <a:gd name="connsiteX3" fmla="*/ 565363 w 1130725"/>
                <a:gd name="connsiteY3" fmla="*/ 539750 h 565362"/>
                <a:gd name="connsiteX4" fmla="*/ 1094356 w 1130725"/>
                <a:gd name="connsiteY4" fmla="*/ 108609 h 565362"/>
                <a:gd name="connsiteX5" fmla="*/ 1105305 w 1130725"/>
                <a:gd name="connsiteY5" fmla="*/ 0 h 565362"/>
                <a:gd name="connsiteX6" fmla="*/ 1130725 w 1130725"/>
                <a:gd name="connsiteY6" fmla="*/ 0 h 565362"/>
                <a:gd name="connsiteX7" fmla="*/ 565363 w 1130725"/>
                <a:gd name="connsiteY7" fmla="*/ 565362 h 565362"/>
                <a:gd name="connsiteX8" fmla="*/ 0 w 1130725"/>
                <a:gd name="connsiteY8" fmla="*/ 0 h 56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725" h="565362">
                  <a:moveTo>
                    <a:pt x="0" y="0"/>
                  </a:moveTo>
                  <a:lnTo>
                    <a:pt x="25420" y="0"/>
                  </a:lnTo>
                  <a:lnTo>
                    <a:pt x="36369" y="108609"/>
                  </a:lnTo>
                  <a:cubicBezTo>
                    <a:pt x="86718" y="354660"/>
                    <a:pt x="304425" y="539750"/>
                    <a:pt x="565363" y="539750"/>
                  </a:cubicBezTo>
                  <a:cubicBezTo>
                    <a:pt x="826300" y="539750"/>
                    <a:pt x="1044007" y="354660"/>
                    <a:pt x="1094356" y="108609"/>
                  </a:cubicBezTo>
                  <a:lnTo>
                    <a:pt x="1105305" y="0"/>
                  </a:lnTo>
                  <a:lnTo>
                    <a:pt x="1130725" y="0"/>
                  </a:lnTo>
                  <a:cubicBezTo>
                    <a:pt x="1130725" y="312241"/>
                    <a:pt x="877604" y="565362"/>
                    <a:pt x="565363" y="565362"/>
                  </a:cubicBezTo>
                  <a:cubicBezTo>
                    <a:pt x="253121" y="565362"/>
                    <a:pt x="0" y="312241"/>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93">
              <a:extLst>
                <a:ext uri="{FF2B5EF4-FFF2-40B4-BE49-F238E27FC236}">
                  <a16:creationId xmlns:a16="http://schemas.microsoft.com/office/drawing/2014/main" id="{D64871EE-73D8-5F4B-AC94-0AA9ECD34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0"/>
              <a:ext cx="535422" cy="562344"/>
            </a:xfrm>
            <a:custGeom>
              <a:avLst/>
              <a:gdLst>
                <a:gd name="connsiteX0" fmla="*/ 0 w 535422"/>
                <a:gd name="connsiteY0" fmla="*/ 0 h 562344"/>
                <a:gd name="connsiteX1" fmla="*/ 25421 w 535422"/>
                <a:gd name="connsiteY1" fmla="*/ 0 h 562344"/>
                <a:gd name="connsiteX2" fmla="*/ 36370 w 535422"/>
                <a:gd name="connsiteY2" fmla="*/ 108609 h 562344"/>
                <a:gd name="connsiteX3" fmla="*/ 469781 w 535422"/>
                <a:gd name="connsiteY3" fmla="*/ 531316 h 562344"/>
                <a:gd name="connsiteX4" fmla="*/ 535422 w 535422"/>
                <a:gd name="connsiteY4" fmla="*/ 537108 h 562344"/>
                <a:gd name="connsiteX5" fmla="*/ 535422 w 535422"/>
                <a:gd name="connsiteY5" fmla="*/ 562344 h 562344"/>
                <a:gd name="connsiteX6" fmla="*/ 451424 w 535422"/>
                <a:gd name="connsiteY6" fmla="*/ 553876 h 562344"/>
                <a:gd name="connsiteX7" fmla="*/ 0 w 535422"/>
                <a:gd name="connsiteY7" fmla="*/ 0 h 56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22" h="562344">
                  <a:moveTo>
                    <a:pt x="0" y="0"/>
                  </a:moveTo>
                  <a:lnTo>
                    <a:pt x="25421" y="0"/>
                  </a:lnTo>
                  <a:lnTo>
                    <a:pt x="36370" y="108609"/>
                  </a:lnTo>
                  <a:cubicBezTo>
                    <a:pt x="80425" y="323904"/>
                    <a:pt x="252614" y="492525"/>
                    <a:pt x="469781" y="531316"/>
                  </a:cubicBezTo>
                  <a:lnTo>
                    <a:pt x="535422" y="537108"/>
                  </a:lnTo>
                  <a:lnTo>
                    <a:pt x="535422" y="562344"/>
                  </a:lnTo>
                  <a:lnTo>
                    <a:pt x="451424" y="553876"/>
                  </a:lnTo>
                  <a:cubicBezTo>
                    <a:pt x="193797" y="501158"/>
                    <a:pt x="0" y="273211"/>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94">
              <a:extLst>
                <a:ext uri="{FF2B5EF4-FFF2-40B4-BE49-F238E27FC236}">
                  <a16:creationId xmlns:a16="http://schemas.microsoft.com/office/drawing/2014/main" id="{43740FCB-5707-4E48-BDF6-DC6C93B2B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2181112"/>
              <a:ext cx="535422" cy="1124687"/>
            </a:xfrm>
            <a:custGeom>
              <a:avLst/>
              <a:gdLst>
                <a:gd name="connsiteX0" fmla="*/ 535422 w 535422"/>
                <a:gd name="connsiteY0" fmla="*/ 0 h 1124687"/>
                <a:gd name="connsiteX1" fmla="*/ 535422 w 535422"/>
                <a:gd name="connsiteY1" fmla="*/ 25186 h 1124687"/>
                <a:gd name="connsiteX2" fmla="*/ 456541 w 535422"/>
                <a:gd name="connsiteY2" fmla="*/ 33138 h 1124687"/>
                <a:gd name="connsiteX3" fmla="*/ 25399 w 535422"/>
                <a:gd name="connsiteY3" fmla="*/ 562130 h 1124687"/>
                <a:gd name="connsiteX4" fmla="*/ 456541 w 535422"/>
                <a:gd name="connsiteY4" fmla="*/ 1091123 h 1124687"/>
                <a:gd name="connsiteX5" fmla="*/ 535422 w 535422"/>
                <a:gd name="connsiteY5" fmla="*/ 1099075 h 1124687"/>
                <a:gd name="connsiteX6" fmla="*/ 535422 w 535422"/>
                <a:gd name="connsiteY6" fmla="*/ 1124687 h 1124687"/>
                <a:gd name="connsiteX7" fmla="*/ 451423 w 535422"/>
                <a:gd name="connsiteY7" fmla="*/ 1116219 h 1124687"/>
                <a:gd name="connsiteX8" fmla="*/ 0 w 535422"/>
                <a:gd name="connsiteY8" fmla="*/ 562343 h 1124687"/>
                <a:gd name="connsiteX9" fmla="*/ 451423 w 535422"/>
                <a:gd name="connsiteY9" fmla="*/ 8468 h 11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7">
                  <a:moveTo>
                    <a:pt x="535422" y="0"/>
                  </a:moveTo>
                  <a:lnTo>
                    <a:pt x="535422" y="25186"/>
                  </a:lnTo>
                  <a:lnTo>
                    <a:pt x="456541" y="33138"/>
                  </a:lnTo>
                  <a:cubicBezTo>
                    <a:pt x="210489" y="83487"/>
                    <a:pt x="25399" y="301194"/>
                    <a:pt x="25399" y="562130"/>
                  </a:cubicBezTo>
                  <a:cubicBezTo>
                    <a:pt x="25399" y="823067"/>
                    <a:pt x="210489" y="1040774"/>
                    <a:pt x="456541" y="1091123"/>
                  </a:cubicBezTo>
                  <a:lnTo>
                    <a:pt x="535422" y="1099075"/>
                  </a:lnTo>
                  <a:lnTo>
                    <a:pt x="535422" y="1124687"/>
                  </a:lnTo>
                  <a:lnTo>
                    <a:pt x="451423" y="1116219"/>
                  </a:lnTo>
                  <a:cubicBezTo>
                    <a:pt x="193797" y="1063501"/>
                    <a:pt x="0" y="835554"/>
                    <a:pt x="0" y="562343"/>
                  </a:cubicBezTo>
                  <a:cubicBezTo>
                    <a:pt x="0" y="289132"/>
                    <a:pt x="193797" y="61185"/>
                    <a:pt x="451423" y="84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Freeform 95">
              <a:extLst>
                <a:ext uri="{FF2B5EF4-FFF2-40B4-BE49-F238E27FC236}">
                  <a16:creationId xmlns:a16="http://schemas.microsoft.com/office/drawing/2014/main" id="{8D1C35ED-1091-D644-85E9-229D1535F5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6" y="806365"/>
              <a:ext cx="1130726" cy="1130724"/>
            </a:xfrm>
            <a:custGeom>
              <a:avLst/>
              <a:gdLst>
                <a:gd name="connsiteX0" fmla="*/ 565363 w 1130726"/>
                <a:gd name="connsiteY0" fmla="*/ 25186 h 1130724"/>
                <a:gd name="connsiteX1" fmla="*/ 25399 w 1130726"/>
                <a:gd name="connsiteY1" fmla="*/ 565149 h 1130724"/>
                <a:gd name="connsiteX2" fmla="*/ 565363 w 1130726"/>
                <a:gd name="connsiteY2" fmla="*/ 1105112 h 1130724"/>
                <a:gd name="connsiteX3" fmla="*/ 1105327 w 1130726"/>
                <a:gd name="connsiteY3" fmla="*/ 565149 h 1130724"/>
                <a:gd name="connsiteX4" fmla="*/ 565363 w 1130726"/>
                <a:gd name="connsiteY4" fmla="*/ 25186 h 1130724"/>
                <a:gd name="connsiteX5" fmla="*/ 565363 w 1130726"/>
                <a:gd name="connsiteY5" fmla="*/ 0 h 1130724"/>
                <a:gd name="connsiteX6" fmla="*/ 1130726 w 1130726"/>
                <a:gd name="connsiteY6" fmla="*/ 565362 h 1130724"/>
                <a:gd name="connsiteX7" fmla="*/ 565363 w 1130726"/>
                <a:gd name="connsiteY7" fmla="*/ 1130724 h 1130724"/>
                <a:gd name="connsiteX8" fmla="*/ 0 w 1130726"/>
                <a:gd name="connsiteY8" fmla="*/ 565362 h 1130724"/>
                <a:gd name="connsiteX9" fmla="*/ 565363 w 1130726"/>
                <a:gd name="connsiteY9" fmla="*/ 0 h 1130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726" h="1130724">
                  <a:moveTo>
                    <a:pt x="565363" y="25186"/>
                  </a:moveTo>
                  <a:cubicBezTo>
                    <a:pt x="267149" y="25186"/>
                    <a:pt x="25399" y="266936"/>
                    <a:pt x="25399" y="565149"/>
                  </a:cubicBezTo>
                  <a:cubicBezTo>
                    <a:pt x="25399" y="863362"/>
                    <a:pt x="267149" y="1105112"/>
                    <a:pt x="565363" y="1105112"/>
                  </a:cubicBezTo>
                  <a:cubicBezTo>
                    <a:pt x="863577" y="1105112"/>
                    <a:pt x="1105327" y="863362"/>
                    <a:pt x="1105327" y="565149"/>
                  </a:cubicBezTo>
                  <a:cubicBezTo>
                    <a:pt x="1105327" y="266936"/>
                    <a:pt x="863577" y="25186"/>
                    <a:pt x="565363" y="25186"/>
                  </a:cubicBezTo>
                  <a:close/>
                  <a:moveTo>
                    <a:pt x="565363" y="0"/>
                  </a:moveTo>
                  <a:cubicBezTo>
                    <a:pt x="877604" y="0"/>
                    <a:pt x="1130726" y="253121"/>
                    <a:pt x="1130726" y="565362"/>
                  </a:cubicBezTo>
                  <a:cubicBezTo>
                    <a:pt x="1130726" y="877603"/>
                    <a:pt x="877604" y="1130724"/>
                    <a:pt x="565363" y="1130724"/>
                  </a:cubicBezTo>
                  <a:cubicBezTo>
                    <a:pt x="253122" y="1130724"/>
                    <a:pt x="0" y="877603"/>
                    <a:pt x="0" y="565362"/>
                  </a:cubicBezTo>
                  <a:cubicBezTo>
                    <a:pt x="0" y="253121"/>
                    <a:pt x="253122" y="0"/>
                    <a:pt x="5653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0" name="Freeform 96">
              <a:extLst>
                <a:ext uri="{FF2B5EF4-FFF2-40B4-BE49-F238E27FC236}">
                  <a16:creationId xmlns:a16="http://schemas.microsoft.com/office/drawing/2014/main" id="{6B502189-CE99-7843-92E7-4D17D28E6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3552837"/>
              <a:ext cx="535422" cy="1124688"/>
            </a:xfrm>
            <a:custGeom>
              <a:avLst/>
              <a:gdLst>
                <a:gd name="connsiteX0" fmla="*/ 535422 w 535422"/>
                <a:gd name="connsiteY0" fmla="*/ 0 h 1124688"/>
                <a:gd name="connsiteX1" fmla="*/ 535422 w 535422"/>
                <a:gd name="connsiteY1" fmla="*/ 25186 h 1124688"/>
                <a:gd name="connsiteX2" fmla="*/ 456541 w 535422"/>
                <a:gd name="connsiteY2" fmla="*/ 33138 h 1124688"/>
                <a:gd name="connsiteX3" fmla="*/ 25399 w 535422"/>
                <a:gd name="connsiteY3" fmla="*/ 562131 h 1124688"/>
                <a:gd name="connsiteX4" fmla="*/ 456541 w 535422"/>
                <a:gd name="connsiteY4" fmla="*/ 1091124 h 1124688"/>
                <a:gd name="connsiteX5" fmla="*/ 535422 w 535422"/>
                <a:gd name="connsiteY5" fmla="*/ 1099076 h 1124688"/>
                <a:gd name="connsiteX6" fmla="*/ 535422 w 535422"/>
                <a:gd name="connsiteY6" fmla="*/ 1124688 h 1124688"/>
                <a:gd name="connsiteX7" fmla="*/ 451423 w 535422"/>
                <a:gd name="connsiteY7" fmla="*/ 1116220 h 1124688"/>
                <a:gd name="connsiteX8" fmla="*/ 0 w 535422"/>
                <a:gd name="connsiteY8" fmla="*/ 562344 h 1124688"/>
                <a:gd name="connsiteX9" fmla="*/ 451423 w 535422"/>
                <a:gd name="connsiteY9" fmla="*/ 8468 h 112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8">
                  <a:moveTo>
                    <a:pt x="535422" y="0"/>
                  </a:moveTo>
                  <a:lnTo>
                    <a:pt x="535422" y="25186"/>
                  </a:lnTo>
                  <a:lnTo>
                    <a:pt x="456541" y="33138"/>
                  </a:lnTo>
                  <a:cubicBezTo>
                    <a:pt x="210489" y="83488"/>
                    <a:pt x="25399" y="301195"/>
                    <a:pt x="25399" y="562131"/>
                  </a:cubicBezTo>
                  <a:cubicBezTo>
                    <a:pt x="25399" y="823068"/>
                    <a:pt x="210489" y="1040775"/>
                    <a:pt x="456541" y="1091124"/>
                  </a:cubicBezTo>
                  <a:lnTo>
                    <a:pt x="535422" y="1099076"/>
                  </a:lnTo>
                  <a:lnTo>
                    <a:pt x="535422" y="1124688"/>
                  </a:lnTo>
                  <a:lnTo>
                    <a:pt x="451423" y="1116220"/>
                  </a:lnTo>
                  <a:cubicBezTo>
                    <a:pt x="193797" y="1063502"/>
                    <a:pt x="0" y="835555"/>
                    <a:pt x="0" y="562344"/>
                  </a:cubicBezTo>
                  <a:cubicBezTo>
                    <a:pt x="0" y="289133"/>
                    <a:pt x="193797" y="61186"/>
                    <a:pt x="451423" y="84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Freeform 97">
              <a:extLst>
                <a:ext uri="{FF2B5EF4-FFF2-40B4-BE49-F238E27FC236}">
                  <a16:creationId xmlns:a16="http://schemas.microsoft.com/office/drawing/2014/main" id="{6FD2CD41-6936-0042-9119-463699DB9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642" y="6295916"/>
              <a:ext cx="535358" cy="562084"/>
            </a:xfrm>
            <a:custGeom>
              <a:avLst/>
              <a:gdLst>
                <a:gd name="connsiteX0" fmla="*/ 535358 w 535358"/>
                <a:gd name="connsiteY0" fmla="*/ 0 h 562084"/>
                <a:gd name="connsiteX1" fmla="*/ 535358 w 535358"/>
                <a:gd name="connsiteY1" fmla="*/ 25186 h 562084"/>
                <a:gd name="connsiteX2" fmla="*/ 469717 w 535358"/>
                <a:gd name="connsiteY2" fmla="*/ 30978 h 562084"/>
                <a:gd name="connsiteX3" fmla="*/ 36306 w 535358"/>
                <a:gd name="connsiteY3" fmla="*/ 453686 h 562084"/>
                <a:gd name="connsiteX4" fmla="*/ 25378 w 535358"/>
                <a:gd name="connsiteY4" fmla="*/ 562084 h 562084"/>
                <a:gd name="connsiteX5" fmla="*/ 0 w 535358"/>
                <a:gd name="connsiteY5" fmla="*/ 562084 h 562084"/>
                <a:gd name="connsiteX6" fmla="*/ 11423 w 535358"/>
                <a:gd name="connsiteY6" fmla="*/ 448780 h 562084"/>
                <a:gd name="connsiteX7" fmla="*/ 465221 w 535358"/>
                <a:gd name="connsiteY7" fmla="*/ 6189 h 56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358" h="562084">
                  <a:moveTo>
                    <a:pt x="535358" y="0"/>
                  </a:moveTo>
                  <a:lnTo>
                    <a:pt x="535358" y="25186"/>
                  </a:lnTo>
                  <a:lnTo>
                    <a:pt x="469717" y="30978"/>
                  </a:lnTo>
                  <a:cubicBezTo>
                    <a:pt x="252550" y="69769"/>
                    <a:pt x="80361" y="238391"/>
                    <a:pt x="36306" y="453686"/>
                  </a:cubicBezTo>
                  <a:lnTo>
                    <a:pt x="25378" y="562084"/>
                  </a:lnTo>
                  <a:lnTo>
                    <a:pt x="0" y="562084"/>
                  </a:lnTo>
                  <a:lnTo>
                    <a:pt x="11423" y="448780"/>
                  </a:lnTo>
                  <a:cubicBezTo>
                    <a:pt x="57551" y="223357"/>
                    <a:pt x="237840" y="46805"/>
                    <a:pt x="465221" y="618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TextBox 5">
            <a:extLst>
              <a:ext uri="{FF2B5EF4-FFF2-40B4-BE49-F238E27FC236}">
                <a16:creationId xmlns:a16="http://schemas.microsoft.com/office/drawing/2014/main" id="{81A92155-1008-12CE-BFBE-9C3A66031D56}"/>
              </a:ext>
            </a:extLst>
          </p:cNvPr>
          <p:cNvSpPr txBox="1"/>
          <p:nvPr/>
        </p:nvSpPr>
        <p:spPr>
          <a:xfrm>
            <a:off x="554758" y="562344"/>
            <a:ext cx="4134537" cy="307777"/>
          </a:xfrm>
          <a:prstGeom prst="rect">
            <a:avLst/>
          </a:prstGeom>
          <a:noFill/>
        </p:spPr>
        <p:txBody>
          <a:bodyPr wrap="square" rtlCol="0">
            <a:spAutoFit/>
          </a:bodyPr>
          <a:lstStyle/>
          <a:p>
            <a:r>
              <a:rPr lang="en-IN" sz="1400" dirty="0"/>
              <a:t>A Google Analytics &amp; Tag Manager Case Study</a:t>
            </a:r>
          </a:p>
        </p:txBody>
      </p:sp>
    </p:spTree>
    <p:extLst>
      <p:ext uri="{BB962C8B-B14F-4D97-AF65-F5344CB8AC3E}">
        <p14:creationId xmlns:p14="http://schemas.microsoft.com/office/powerpoint/2010/main" val="224940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60344" y="2682988"/>
            <a:ext cx="4582392" cy="2395079"/>
          </a:xfrm>
          <a:prstGeom prst="rect">
            <a:avLst/>
          </a:prstGeom>
          <a:noFill/>
        </p:spPr>
        <p:txBody>
          <a:bodyPr wrap="square" rtlCol="0">
            <a:spAutoFit/>
          </a:bodyPr>
          <a:lstStyle/>
          <a:p>
            <a:pPr>
              <a:lnSpc>
                <a:spcPct val="114000"/>
              </a:lnSpc>
            </a:pPr>
            <a:r>
              <a:rPr lang="en-IN" sz="1200" dirty="0" err="1">
                <a:latin typeface="Open Sans" panose="020B0606030504020204" pitchFamily="34" charset="0"/>
                <a:ea typeface="Open Sans" panose="020B0606030504020204" pitchFamily="34" charset="0"/>
                <a:cs typeface="Open Sans" panose="020B0606030504020204" pitchFamily="34" charset="0"/>
              </a:rPr>
              <a:t>Softstar</a:t>
            </a:r>
            <a:r>
              <a:rPr lang="en-IN" sz="1200" dirty="0">
                <a:latin typeface="Open Sans" panose="020B0606030504020204" pitchFamily="34" charset="0"/>
                <a:ea typeface="Open Sans" panose="020B0606030504020204" pitchFamily="34" charset="0"/>
                <a:cs typeface="Open Sans" panose="020B0606030504020204" pitchFamily="34" charset="0"/>
              </a:rPr>
              <a:t> sells minimal footwear, handmade bare-foots, through their e-commerce site </a:t>
            </a:r>
            <a:r>
              <a:rPr lang="en-IN" sz="1200" dirty="0">
                <a:latin typeface="Open Sans" panose="020B0606030504020204" pitchFamily="34" charset="0"/>
                <a:ea typeface="Open Sans" panose="020B0606030504020204" pitchFamily="34" charset="0"/>
                <a:cs typeface="Open Sans" panose="020B0606030504020204" pitchFamily="34" charset="0"/>
                <a:hlinkClick r:id="rId2"/>
              </a:rPr>
              <a:t>www.softstarshoes.com</a:t>
            </a:r>
            <a:r>
              <a:rPr lang="en-IN" sz="1200" dirty="0">
                <a:latin typeface="Open Sans" panose="020B0606030504020204" pitchFamily="34" charset="0"/>
                <a:ea typeface="Open Sans" panose="020B0606030504020204" pitchFamily="34" charset="0"/>
                <a:cs typeface="Open Sans" panose="020B0606030504020204" pitchFamily="34" charset="0"/>
              </a:rPr>
              <a:t>. On a mission to create an </a:t>
            </a:r>
            <a:r>
              <a:rPr lang="en-US" sz="1200" dirty="0">
                <a:latin typeface="Open Sans" panose="020B0606030504020204" pitchFamily="34" charset="0"/>
                <a:ea typeface="Open Sans" panose="020B0606030504020204" pitchFamily="34" charset="0"/>
                <a:cs typeface="Open Sans" panose="020B0606030504020204" pitchFamily="34" charset="0"/>
              </a:rPr>
              <a:t>environment-friendly shoe business, </a:t>
            </a:r>
            <a:r>
              <a:rPr lang="en-US" sz="1200" dirty="0" err="1">
                <a:latin typeface="Open Sans" panose="020B0606030504020204" pitchFamily="34" charset="0"/>
                <a:ea typeface="Open Sans" panose="020B0606030504020204" pitchFamily="34" charset="0"/>
                <a:cs typeface="Open Sans" panose="020B0606030504020204" pitchFamily="34" charset="0"/>
              </a:rPr>
              <a:t>Softstar</a:t>
            </a:r>
            <a:r>
              <a:rPr lang="en-US" sz="1200" dirty="0">
                <a:latin typeface="Open Sans" panose="020B0606030504020204" pitchFamily="34" charset="0"/>
                <a:ea typeface="Open Sans" panose="020B0606030504020204" pitchFamily="34" charset="0"/>
                <a:cs typeface="Open Sans" panose="020B0606030504020204" pitchFamily="34" charset="0"/>
              </a:rPr>
              <a:t> has a fast-growing audience in the US and abroad</a:t>
            </a:r>
            <a:r>
              <a:rPr lang="en-IN" sz="1200" dirty="0">
                <a:latin typeface="Open Sans" panose="020B0606030504020204" pitchFamily="34" charset="0"/>
                <a:ea typeface="Open Sans" panose="020B0606030504020204" pitchFamily="34" charset="0"/>
                <a:cs typeface="Open Sans" panose="020B0606030504020204" pitchFamily="34" charset="0"/>
              </a:rPr>
              <a:t>.</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With the e-commerce site built on Magento, </a:t>
            </a:r>
            <a:r>
              <a:rPr lang="en-IN" sz="1200" dirty="0" err="1">
                <a:latin typeface="Open Sans" panose="020B0606030504020204" pitchFamily="34" charset="0"/>
                <a:ea typeface="Open Sans" panose="020B0606030504020204" pitchFamily="34" charset="0"/>
                <a:cs typeface="Open Sans" panose="020B0606030504020204" pitchFamily="34" charset="0"/>
              </a:rPr>
              <a:t>Softstar</a:t>
            </a:r>
            <a:r>
              <a:rPr lang="en-IN" sz="1200" dirty="0">
                <a:latin typeface="Open Sans" panose="020B0606030504020204" pitchFamily="34" charset="0"/>
                <a:ea typeface="Open Sans" panose="020B0606030504020204" pitchFamily="34" charset="0"/>
                <a:cs typeface="Open Sans" panose="020B0606030504020204" pitchFamily="34" charset="0"/>
              </a:rPr>
              <a:t> uses Google Analytics, Google Tag Manager &amp; Plugins to </a:t>
            </a:r>
            <a:r>
              <a:rPr lang="en-IN" sz="1200" dirty="0" err="1">
                <a:latin typeface="Open Sans" panose="020B0606030504020204" pitchFamily="34" charset="0"/>
                <a:ea typeface="Open Sans" panose="020B0606030504020204" pitchFamily="34" charset="0"/>
                <a:cs typeface="Open Sans" panose="020B0606030504020204" pitchFamily="34" charset="0"/>
              </a:rPr>
              <a:t>analyze</a:t>
            </a:r>
            <a:r>
              <a:rPr lang="en-IN" sz="1200" dirty="0">
                <a:latin typeface="Open Sans" panose="020B0606030504020204" pitchFamily="34" charset="0"/>
                <a:ea typeface="Open Sans" panose="020B0606030504020204" pitchFamily="34" charset="0"/>
                <a:cs typeface="Open Sans" panose="020B0606030504020204" pitchFamily="34" charset="0"/>
              </a:rPr>
              <a:t> site conversion data.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But the Google Analytics purchase data was gravely mismatched with the purchase orders recorded in Magento.</a:t>
            </a:r>
          </a:p>
        </p:txBody>
      </p:sp>
      <p:sp>
        <p:nvSpPr>
          <p:cNvPr id="7" name="Title 1">
            <a:extLst>
              <a:ext uri="{FF2B5EF4-FFF2-40B4-BE49-F238E27FC236}">
                <a16:creationId xmlns:a16="http://schemas.microsoft.com/office/drawing/2014/main" id="{0AA8927A-D087-8A63-113B-E61F3CEE02E4}"/>
              </a:ext>
            </a:extLst>
          </p:cNvPr>
          <p:cNvSpPr>
            <a:spLocks noGrp="1"/>
          </p:cNvSpPr>
          <p:nvPr>
            <p:ph type="title"/>
          </p:nvPr>
        </p:nvSpPr>
        <p:spPr>
          <a:xfrm>
            <a:off x="565149" y="501441"/>
            <a:ext cx="7467023" cy="416031"/>
          </a:xfrm>
        </p:spPr>
        <p:txBody>
          <a:bodyPr>
            <a:noAutofit/>
          </a:bodyPr>
          <a:lstStyle/>
          <a:p>
            <a:r>
              <a:rPr lang="en-IN" sz="1600" dirty="0">
                <a:solidFill>
                  <a:schemeClr val="bg1">
                    <a:lumMod val="65000"/>
                  </a:schemeClr>
                </a:solidFill>
              </a:rPr>
              <a:t>Troubleshooting a Long-Standing Purchase Order Data Discrepancy for a Footwear e-Commerce Company</a:t>
            </a:r>
          </a:p>
        </p:txBody>
      </p:sp>
      <p:sp>
        <p:nvSpPr>
          <p:cNvPr id="12" name="TextBox 11">
            <a:extLst>
              <a:ext uri="{FF2B5EF4-FFF2-40B4-BE49-F238E27FC236}">
                <a16:creationId xmlns:a16="http://schemas.microsoft.com/office/drawing/2014/main" id="{8DC2DE7B-7046-3CDA-F0A0-5F0BEFABE210}"/>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sp>
        <p:nvSpPr>
          <p:cNvPr id="13" name="TextBox 12">
            <a:extLst>
              <a:ext uri="{FF2B5EF4-FFF2-40B4-BE49-F238E27FC236}">
                <a16:creationId xmlns:a16="http://schemas.microsoft.com/office/drawing/2014/main" id="{E135A2A6-04DE-AF59-7574-9A1790C58CBD}"/>
              </a:ext>
            </a:extLst>
          </p:cNvPr>
          <p:cNvSpPr txBox="1"/>
          <p:nvPr/>
        </p:nvSpPr>
        <p:spPr>
          <a:xfrm>
            <a:off x="696190" y="1976475"/>
            <a:ext cx="5399810" cy="338554"/>
          </a:xfrm>
          <a:prstGeom prst="rect">
            <a:avLst/>
          </a:prstGeom>
          <a:noFill/>
        </p:spPr>
        <p:txBody>
          <a:bodyPr wrap="square" rtlCol="0">
            <a:spAutoFit/>
          </a:bodyPr>
          <a:lstStyle/>
          <a:p>
            <a:r>
              <a:rPr lang="en-IN" sz="1600" b="1" dirty="0"/>
              <a:t>The Handmade Barefoot-Shoe Company </a:t>
            </a:r>
          </a:p>
        </p:txBody>
      </p:sp>
      <p:sp>
        <p:nvSpPr>
          <p:cNvPr id="14" name="TextBox 13">
            <a:extLst>
              <a:ext uri="{FF2B5EF4-FFF2-40B4-BE49-F238E27FC236}">
                <a16:creationId xmlns:a16="http://schemas.microsoft.com/office/drawing/2014/main" id="{57337232-20FF-23FB-CC7F-59992D9B3BDF}"/>
              </a:ext>
            </a:extLst>
          </p:cNvPr>
          <p:cNvSpPr txBox="1"/>
          <p:nvPr/>
        </p:nvSpPr>
        <p:spPr>
          <a:xfrm>
            <a:off x="696190" y="1699476"/>
            <a:ext cx="2067791" cy="276999"/>
          </a:xfrm>
          <a:prstGeom prst="rect">
            <a:avLst/>
          </a:prstGeom>
          <a:noFill/>
        </p:spPr>
        <p:txBody>
          <a:bodyPr wrap="square" rtlCol="0">
            <a:spAutoFit/>
          </a:bodyPr>
          <a:lstStyle/>
          <a:p>
            <a:r>
              <a:rPr lang="en-IN" sz="1200" b="1" dirty="0"/>
              <a:t>About the Client</a:t>
            </a:r>
          </a:p>
        </p:txBody>
      </p:sp>
      <p:cxnSp>
        <p:nvCxnSpPr>
          <p:cNvPr id="15" name="Straight Connector 14">
            <a:extLst>
              <a:ext uri="{FF2B5EF4-FFF2-40B4-BE49-F238E27FC236}">
                <a16:creationId xmlns:a16="http://schemas.microsoft.com/office/drawing/2014/main" id="{1A743F02-B74D-D2AA-F7C8-48DD7CD75B64}"/>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AFE5FAE-9696-E36B-E315-6A402A17B228}"/>
              </a:ext>
            </a:extLst>
          </p:cNvPr>
          <p:cNvPicPr>
            <a:picLocks noChangeAspect="1"/>
          </p:cNvPicPr>
          <p:nvPr/>
        </p:nvPicPr>
        <p:blipFill>
          <a:blip r:embed="rId3"/>
          <a:stretch>
            <a:fillRect/>
          </a:stretch>
        </p:blipFill>
        <p:spPr>
          <a:xfrm>
            <a:off x="6837270" y="2065953"/>
            <a:ext cx="4055063" cy="34893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8809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F234-2145-5CDD-88FC-A2F979868CD0}"/>
              </a:ext>
            </a:extLst>
          </p:cNvPr>
          <p:cNvSpPr>
            <a:spLocks noGrp="1"/>
          </p:cNvSpPr>
          <p:nvPr>
            <p:ph type="title"/>
          </p:nvPr>
        </p:nvSpPr>
        <p:spPr>
          <a:xfrm>
            <a:off x="565149" y="501441"/>
            <a:ext cx="7467023" cy="416031"/>
          </a:xfrm>
        </p:spPr>
        <p:txBody>
          <a:bodyPr>
            <a:noAutofit/>
          </a:bodyPr>
          <a:lstStyle/>
          <a:p>
            <a:r>
              <a:rPr lang="en-IN" sz="1600" dirty="0">
                <a:solidFill>
                  <a:schemeClr val="bg1">
                    <a:lumMod val="65000"/>
                  </a:schemeClr>
                </a:solidFill>
              </a:rPr>
              <a:t>Troubleshooting a Long-Standing Purchase Order Data Discrepancy for a Footwear e-Commerce Company</a:t>
            </a:r>
          </a:p>
        </p:txBody>
      </p:sp>
      <p:sp>
        <p:nvSpPr>
          <p:cNvPr id="4" name="TextBox 3">
            <a:extLst>
              <a:ext uri="{FF2B5EF4-FFF2-40B4-BE49-F238E27FC236}">
                <a16:creationId xmlns:a16="http://schemas.microsoft.com/office/drawing/2014/main" id="{0BFE72AC-209A-07CB-763A-30DBFBAD3181}"/>
              </a:ext>
            </a:extLst>
          </p:cNvPr>
          <p:cNvSpPr txBox="1"/>
          <p:nvPr/>
        </p:nvSpPr>
        <p:spPr>
          <a:xfrm>
            <a:off x="696190" y="1976475"/>
            <a:ext cx="5399810" cy="338554"/>
          </a:xfrm>
          <a:prstGeom prst="rect">
            <a:avLst/>
          </a:prstGeom>
          <a:noFill/>
        </p:spPr>
        <p:txBody>
          <a:bodyPr wrap="square" rtlCol="0">
            <a:spAutoFit/>
          </a:bodyPr>
          <a:lstStyle/>
          <a:p>
            <a:r>
              <a:rPr lang="en-IN" sz="1600" b="1" dirty="0"/>
              <a:t>Solve the Case of Serial Disappearance</a:t>
            </a:r>
          </a:p>
        </p:txBody>
      </p:sp>
      <p:sp>
        <p:nvSpPr>
          <p:cNvPr id="6" name="TextBox 5">
            <a:extLst>
              <a:ext uri="{FF2B5EF4-FFF2-40B4-BE49-F238E27FC236}">
                <a16:creationId xmlns:a16="http://schemas.microsoft.com/office/drawing/2014/main" id="{98B606BC-B60A-1FC3-6174-ABED429FFEA8}"/>
              </a:ext>
            </a:extLst>
          </p:cNvPr>
          <p:cNvSpPr txBox="1"/>
          <p:nvPr/>
        </p:nvSpPr>
        <p:spPr>
          <a:xfrm>
            <a:off x="696190" y="2628168"/>
            <a:ext cx="4416138" cy="3237105"/>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Google Analytics data had started to go awry. Purchases displayed in the Google Analytics reports were way off from orders in the backend.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When we first interviewed Benjamin, the marketing manager in charge, he told us that purchases missing from GA reports were a long-standing problem.</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200" dirty="0">
                <a:latin typeface="Open Sans" panose="020B0606030504020204" pitchFamily="34" charset="0"/>
                <a:ea typeface="Open Sans" panose="020B0606030504020204" pitchFamily="34" charset="0"/>
                <a:cs typeface="Open Sans" panose="020B0606030504020204" pitchFamily="34" charset="0"/>
              </a:rPr>
              <a:t>He most urgently wanted us to find out why certain shoe sales don’t appear</a:t>
            </a:r>
            <a:r>
              <a:rPr lang="en-IN" sz="1200" dirty="0">
                <a:latin typeface="Open Sans" panose="020B0606030504020204" pitchFamily="34" charset="0"/>
                <a:ea typeface="Open Sans" panose="020B0606030504020204" pitchFamily="34" charset="0"/>
                <a:cs typeface="Open Sans" panose="020B0606030504020204" pitchFamily="34" charset="0"/>
              </a:rPr>
              <a:t> in Google Analytics. His team had repeatedly checked configurations. They were certain that there were no errors in GTM, GA4, or Magento setups. So, why were so many purchases missing from GA reports every month?</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E0040C11-DA7D-F3F8-964A-918E30967B0A}"/>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sp>
        <p:nvSpPr>
          <p:cNvPr id="5" name="TextBox 4">
            <a:extLst>
              <a:ext uri="{FF2B5EF4-FFF2-40B4-BE49-F238E27FC236}">
                <a16:creationId xmlns:a16="http://schemas.microsoft.com/office/drawing/2014/main" id="{AD6E9529-CDAD-6581-53E3-4C6B62D3B6F5}"/>
              </a:ext>
            </a:extLst>
          </p:cNvPr>
          <p:cNvSpPr txBox="1"/>
          <p:nvPr/>
        </p:nvSpPr>
        <p:spPr>
          <a:xfrm>
            <a:off x="696190" y="1699476"/>
            <a:ext cx="2067791" cy="276999"/>
          </a:xfrm>
          <a:prstGeom prst="rect">
            <a:avLst/>
          </a:prstGeom>
          <a:noFill/>
        </p:spPr>
        <p:txBody>
          <a:bodyPr wrap="square" rtlCol="0">
            <a:spAutoFit/>
          </a:bodyPr>
          <a:lstStyle/>
          <a:p>
            <a:r>
              <a:rPr lang="en-IN" sz="1200" b="1" dirty="0"/>
              <a:t>The Requirement</a:t>
            </a:r>
          </a:p>
        </p:txBody>
      </p:sp>
      <p:cxnSp>
        <p:nvCxnSpPr>
          <p:cNvPr id="11" name="Straight Connector 10">
            <a:extLst>
              <a:ext uri="{FF2B5EF4-FFF2-40B4-BE49-F238E27FC236}">
                <a16:creationId xmlns:a16="http://schemas.microsoft.com/office/drawing/2014/main" id="{E1E53474-3D0C-C2D7-F394-0D27A33CC3CE}"/>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4E3A153-9DE3-A746-3C8E-37DD725F9E25}"/>
              </a:ext>
            </a:extLst>
          </p:cNvPr>
          <p:cNvSpPr txBox="1"/>
          <p:nvPr/>
        </p:nvSpPr>
        <p:spPr>
          <a:xfrm>
            <a:off x="7006937" y="1846222"/>
            <a:ext cx="4163290" cy="3845605"/>
          </a:xfrm>
          <a:prstGeom prst="rect">
            <a:avLst/>
          </a:prstGeom>
          <a:noFill/>
        </p:spPr>
        <p:txBody>
          <a:bodyPr wrap="square">
            <a:spAutoFit/>
          </a:bodyPr>
          <a:lstStyle/>
          <a:p>
            <a:pPr>
              <a:lnSpc>
                <a:spcPct val="114000"/>
              </a:lnSpc>
            </a:pPr>
            <a:r>
              <a:rPr lang="en-IN" sz="3600" b="1" dirty="0">
                <a:latin typeface="Arial Black" panose="020B0A04020102020204" pitchFamily="34" charset="0"/>
                <a:ea typeface="Open Sans" panose="020B0606030504020204" pitchFamily="34" charset="0"/>
                <a:cs typeface="Open Sans" panose="020B0606030504020204" pitchFamily="34" charset="0"/>
              </a:rPr>
              <a:t>The problem statement given to us was “find the root cause at the very least”</a:t>
            </a:r>
          </a:p>
        </p:txBody>
      </p:sp>
      <p:cxnSp>
        <p:nvCxnSpPr>
          <p:cNvPr id="14" name="Straight Connector 13">
            <a:extLst>
              <a:ext uri="{FF2B5EF4-FFF2-40B4-BE49-F238E27FC236}">
                <a16:creationId xmlns:a16="http://schemas.microsoft.com/office/drawing/2014/main" id="{638D700C-0F63-1718-48E1-E6AC47B087DB}"/>
              </a:ext>
            </a:extLst>
          </p:cNvPr>
          <p:cNvCxnSpPr/>
          <p:nvPr/>
        </p:nvCxnSpPr>
        <p:spPr>
          <a:xfrm>
            <a:off x="6016337" y="2628168"/>
            <a:ext cx="0" cy="2213264"/>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9554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96191" y="2640384"/>
            <a:ext cx="5399810" cy="3026598"/>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The tricky part was that the discrepancies showed no pattern. On a good day, the Google Analytics data at best matched 40% with the actual purchases.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When we investigated further, Benjamin told us he had approached many agencies and Google Analytics experts. But none of them were able to give him a reliable analysis. Nobody could even suggest an approach.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Was it a GA / GTM configuration problem, a data problem, a Magento issue, a bug somewhere, or something else? Nobody could tell. It was as if a lurking beast was gobbling the data at large whenever it desired.  </a:t>
            </a:r>
            <a:endPar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endPar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We knew from the very beginning a structured testing approach was crucial.</a:t>
            </a:r>
          </a:p>
        </p:txBody>
      </p:sp>
      <p:sp>
        <p:nvSpPr>
          <p:cNvPr id="3" name="TextBox 2">
            <a:extLst>
              <a:ext uri="{FF2B5EF4-FFF2-40B4-BE49-F238E27FC236}">
                <a16:creationId xmlns:a16="http://schemas.microsoft.com/office/drawing/2014/main" id="{ACF4CBD9-BE7E-A5B6-755B-883D7B6C6713}"/>
              </a:ext>
            </a:extLst>
          </p:cNvPr>
          <p:cNvSpPr txBox="1"/>
          <p:nvPr/>
        </p:nvSpPr>
        <p:spPr>
          <a:xfrm>
            <a:off x="696190" y="1976475"/>
            <a:ext cx="5399810" cy="338554"/>
          </a:xfrm>
          <a:prstGeom prst="rect">
            <a:avLst/>
          </a:prstGeom>
          <a:noFill/>
        </p:spPr>
        <p:txBody>
          <a:bodyPr wrap="square" rtlCol="0">
            <a:spAutoFit/>
          </a:bodyPr>
          <a:lstStyle/>
          <a:p>
            <a:r>
              <a:rPr lang="en-IN" sz="1600" b="1" dirty="0"/>
              <a:t>Random Disappearance. No Clues.</a:t>
            </a:r>
          </a:p>
        </p:txBody>
      </p:sp>
      <p:sp>
        <p:nvSpPr>
          <p:cNvPr id="5" name="TextBox 4">
            <a:extLst>
              <a:ext uri="{FF2B5EF4-FFF2-40B4-BE49-F238E27FC236}">
                <a16:creationId xmlns:a16="http://schemas.microsoft.com/office/drawing/2014/main" id="{6233536D-9345-3888-F4AD-AF6BDD900600}"/>
              </a:ext>
            </a:extLst>
          </p:cNvPr>
          <p:cNvSpPr txBox="1"/>
          <p:nvPr/>
        </p:nvSpPr>
        <p:spPr>
          <a:xfrm>
            <a:off x="696190" y="1699476"/>
            <a:ext cx="2067791" cy="276999"/>
          </a:xfrm>
          <a:prstGeom prst="rect">
            <a:avLst/>
          </a:prstGeom>
          <a:noFill/>
        </p:spPr>
        <p:txBody>
          <a:bodyPr wrap="square" rtlCol="0">
            <a:spAutoFit/>
          </a:bodyPr>
          <a:lstStyle/>
          <a:p>
            <a:r>
              <a:rPr lang="en-IN" sz="1200" b="1" dirty="0"/>
              <a:t>The Complexity</a:t>
            </a:r>
          </a:p>
        </p:txBody>
      </p:sp>
      <p:cxnSp>
        <p:nvCxnSpPr>
          <p:cNvPr id="11" name="Straight Connector 10">
            <a:extLst>
              <a:ext uri="{FF2B5EF4-FFF2-40B4-BE49-F238E27FC236}">
                <a16:creationId xmlns:a16="http://schemas.microsoft.com/office/drawing/2014/main" id="{54FD5CFD-B1B6-6427-77AB-19B47B3B745F}"/>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D53BD3E-FC1B-A131-C4C4-4E431A88EED2}"/>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5" name="TextBox 14">
            <a:extLst>
              <a:ext uri="{FF2B5EF4-FFF2-40B4-BE49-F238E27FC236}">
                <a16:creationId xmlns:a16="http://schemas.microsoft.com/office/drawing/2014/main" id="{DF99359E-8024-0FD8-A07E-02D4D2922B6B}"/>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pic>
        <p:nvPicPr>
          <p:cNvPr id="4" name="Picture 3">
            <a:extLst>
              <a:ext uri="{FF2B5EF4-FFF2-40B4-BE49-F238E27FC236}">
                <a16:creationId xmlns:a16="http://schemas.microsoft.com/office/drawing/2014/main" id="{6A672B77-727C-9C5C-E110-6D1802C332F5}"/>
              </a:ext>
            </a:extLst>
          </p:cNvPr>
          <p:cNvPicPr>
            <a:picLocks noChangeAspect="1"/>
          </p:cNvPicPr>
          <p:nvPr/>
        </p:nvPicPr>
        <p:blipFill>
          <a:blip r:embed="rId2"/>
          <a:stretch>
            <a:fillRect/>
          </a:stretch>
        </p:blipFill>
        <p:spPr>
          <a:xfrm>
            <a:off x="6965705" y="2640384"/>
            <a:ext cx="4950251" cy="26236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8990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96189" y="2681375"/>
            <a:ext cx="5018811" cy="2605585"/>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We conducted a few random tests in the beginning to replicate the problem. From there we arrived at a set of seven high-level categories of testing scenarios.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We covered the common suspects like geography (US-based or international transactions), time of the day, browser configurations, device type, internet connections, product categories, and such.</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Then we started creating the tests, generating log trails from GTM to Google Analytics to Magento. Starting with a blank slate and no assumptions we worked through the scenarios systematically, picking logs and looking at trails for patterns.</a:t>
            </a:r>
          </a:p>
        </p:txBody>
      </p:sp>
      <p:sp>
        <p:nvSpPr>
          <p:cNvPr id="5" name="TextBox 4">
            <a:extLst>
              <a:ext uri="{FF2B5EF4-FFF2-40B4-BE49-F238E27FC236}">
                <a16:creationId xmlns:a16="http://schemas.microsoft.com/office/drawing/2014/main" id="{CA6A1214-EF70-F39C-F92F-91592A0822A4}"/>
              </a:ext>
            </a:extLst>
          </p:cNvPr>
          <p:cNvSpPr txBox="1"/>
          <p:nvPr/>
        </p:nvSpPr>
        <p:spPr>
          <a:xfrm>
            <a:off x="696190" y="1976475"/>
            <a:ext cx="5399810" cy="338554"/>
          </a:xfrm>
          <a:prstGeom prst="rect">
            <a:avLst/>
          </a:prstGeom>
          <a:noFill/>
        </p:spPr>
        <p:txBody>
          <a:bodyPr wrap="square" rtlCol="0">
            <a:spAutoFit/>
          </a:bodyPr>
          <a:lstStyle/>
          <a:p>
            <a:r>
              <a:rPr lang="en-IN" sz="1600" b="1" dirty="0"/>
              <a:t>Set the Baits &amp; Follow the Trails</a:t>
            </a:r>
          </a:p>
        </p:txBody>
      </p:sp>
      <p:sp>
        <p:nvSpPr>
          <p:cNvPr id="7" name="TextBox 6">
            <a:extLst>
              <a:ext uri="{FF2B5EF4-FFF2-40B4-BE49-F238E27FC236}">
                <a16:creationId xmlns:a16="http://schemas.microsoft.com/office/drawing/2014/main" id="{10B7F9FF-2D7A-5FA0-EA2C-257CF48A0672}"/>
              </a:ext>
            </a:extLst>
          </p:cNvPr>
          <p:cNvSpPr txBox="1"/>
          <p:nvPr/>
        </p:nvSpPr>
        <p:spPr>
          <a:xfrm>
            <a:off x="696190" y="1699476"/>
            <a:ext cx="2067791" cy="276999"/>
          </a:xfrm>
          <a:prstGeom prst="rect">
            <a:avLst/>
          </a:prstGeom>
          <a:noFill/>
        </p:spPr>
        <p:txBody>
          <a:bodyPr wrap="square" rtlCol="0">
            <a:spAutoFit/>
          </a:bodyPr>
          <a:lstStyle/>
          <a:p>
            <a:r>
              <a:rPr lang="en-IN" sz="1200" b="1" dirty="0"/>
              <a:t>Our Approach</a:t>
            </a:r>
          </a:p>
        </p:txBody>
      </p:sp>
      <p:cxnSp>
        <p:nvCxnSpPr>
          <p:cNvPr id="11" name="Straight Connector 10">
            <a:extLst>
              <a:ext uri="{FF2B5EF4-FFF2-40B4-BE49-F238E27FC236}">
                <a16:creationId xmlns:a16="http://schemas.microsoft.com/office/drawing/2014/main" id="{6B7F8EF9-1406-865D-0EE0-B238AAAA3436}"/>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47FD564-5EE6-F7D8-5614-073031CA2BC2}"/>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5" name="TextBox 14">
            <a:extLst>
              <a:ext uri="{FF2B5EF4-FFF2-40B4-BE49-F238E27FC236}">
                <a16:creationId xmlns:a16="http://schemas.microsoft.com/office/drawing/2014/main" id="{CD62E144-1279-09E0-5493-3132AE01E5E3}"/>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sp>
        <p:nvSpPr>
          <p:cNvPr id="16" name="TextBox 15">
            <a:extLst>
              <a:ext uri="{FF2B5EF4-FFF2-40B4-BE49-F238E27FC236}">
                <a16:creationId xmlns:a16="http://schemas.microsoft.com/office/drawing/2014/main" id="{55D7924A-F6DE-58C8-CF73-29E1A2FB137A}"/>
              </a:ext>
            </a:extLst>
          </p:cNvPr>
          <p:cNvSpPr txBox="1"/>
          <p:nvPr/>
        </p:nvSpPr>
        <p:spPr>
          <a:xfrm>
            <a:off x="6941128" y="2826327"/>
            <a:ext cx="3751118" cy="1754326"/>
          </a:xfrm>
          <a:prstGeom prst="rect">
            <a:avLst/>
          </a:prstGeom>
          <a:noFill/>
        </p:spPr>
        <p:txBody>
          <a:bodyPr wrap="square" rtlCol="0">
            <a:spAutoFit/>
          </a:bodyPr>
          <a:lstStyle/>
          <a:p>
            <a:r>
              <a:rPr lang="en-IN" sz="3600" b="1" dirty="0">
                <a:latin typeface="Arial Black" panose="020B0A04020102020204" pitchFamily="34" charset="0"/>
              </a:rPr>
              <a:t>All-in-all we Designed 42 Test Cases</a:t>
            </a:r>
          </a:p>
        </p:txBody>
      </p:sp>
    </p:spTree>
    <p:extLst>
      <p:ext uri="{BB962C8B-B14F-4D97-AF65-F5344CB8AC3E}">
        <p14:creationId xmlns:p14="http://schemas.microsoft.com/office/powerpoint/2010/main" val="664674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96191" y="2481780"/>
            <a:ext cx="5278582" cy="3447610"/>
          </a:xfrm>
          <a:prstGeom prst="rect">
            <a:avLst/>
          </a:prstGeom>
          <a:noFill/>
        </p:spPr>
        <p:txBody>
          <a:bodyPr wrap="square" rtlCol="0">
            <a:spAutoFit/>
          </a:bodyPr>
          <a:lstStyle/>
          <a:p>
            <a:pPr>
              <a:lnSpc>
                <a:spcPct val="114000"/>
              </a:lnSpc>
            </a:pPr>
            <a:r>
              <a:rPr lang="en-IN" sz="1200" dirty="0" err="1">
                <a:latin typeface="Open Sans" panose="020B0606030504020204" pitchFamily="34" charset="0"/>
                <a:ea typeface="Open Sans" panose="020B0606030504020204" pitchFamily="34" charset="0"/>
                <a:cs typeface="Open Sans" panose="020B0606030504020204" pitchFamily="34" charset="0"/>
              </a:rPr>
              <a:t>Analyzing</a:t>
            </a:r>
            <a:r>
              <a:rPr lang="en-IN" sz="1200" dirty="0">
                <a:latin typeface="Open Sans" panose="020B0606030504020204" pitchFamily="34" charset="0"/>
                <a:ea typeface="Open Sans" panose="020B0606030504020204" pitchFamily="34" charset="0"/>
                <a:cs typeface="Open Sans" panose="020B0606030504020204" pitchFamily="34" charset="0"/>
              </a:rPr>
              <a:t> the logs we realized that most of the time when data was missing in GA reports, GTM Tags were not firing. Following this track, we discovered </a:t>
            </a:r>
            <a:r>
              <a:rPr lang="en-US" sz="1200" dirty="0">
                <a:latin typeface="Open Sans" panose="020B0606030504020204" pitchFamily="34" charset="0"/>
                <a:ea typeface="Open Sans" panose="020B0606030504020204" pitchFamily="34" charset="0"/>
                <a:cs typeface="Open Sans" panose="020B0606030504020204" pitchFamily="34" charset="0"/>
              </a:rPr>
              <a:t>that the data layer was not getting populated in all these cases</a:t>
            </a:r>
            <a:r>
              <a:rPr lang="en-IN" sz="1200" dirty="0">
                <a:latin typeface="Open Sans" panose="020B0606030504020204" pitchFamily="34" charset="0"/>
                <a:ea typeface="Open Sans" panose="020B0606030504020204" pitchFamily="34" charset="0"/>
                <a:cs typeface="Open Sans" panose="020B0606030504020204" pitchFamily="34" charset="0"/>
              </a:rPr>
              <a:t>.</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The question was - In what scenarios was Data Layer not getting populated? Was this a function of geography, browser, device type, user type, or any other factor? With a systematic pattern discovery and logical inferences, we started filtering-out factors.</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Eventually, the only reason was delayed data Layer population. This along with these two reasons - slow internet speed &amp; presence of ad blockers aggravated the problem. Be it an international transaction or domestic, any browser or device, whenever the internet speed was slow or an ad blocker was used, the chances of the tags not firing were the highest.  Now it was time to pick the elephant in the room.</a:t>
            </a:r>
          </a:p>
        </p:txBody>
      </p:sp>
      <p:sp>
        <p:nvSpPr>
          <p:cNvPr id="5" name="TextBox 4">
            <a:extLst>
              <a:ext uri="{FF2B5EF4-FFF2-40B4-BE49-F238E27FC236}">
                <a16:creationId xmlns:a16="http://schemas.microsoft.com/office/drawing/2014/main" id="{962BE6E2-E54A-FB6E-5CC5-688ADF50728B}"/>
              </a:ext>
            </a:extLst>
          </p:cNvPr>
          <p:cNvSpPr txBox="1"/>
          <p:nvPr/>
        </p:nvSpPr>
        <p:spPr>
          <a:xfrm>
            <a:off x="696190" y="1976475"/>
            <a:ext cx="5399810" cy="338554"/>
          </a:xfrm>
          <a:prstGeom prst="rect">
            <a:avLst/>
          </a:prstGeom>
          <a:noFill/>
        </p:spPr>
        <p:txBody>
          <a:bodyPr wrap="square" rtlCol="0">
            <a:spAutoFit/>
          </a:bodyPr>
          <a:lstStyle/>
          <a:p>
            <a:r>
              <a:rPr lang="en-IN" sz="1600" b="1" dirty="0"/>
              <a:t>Arriving at the Truth by Negation </a:t>
            </a:r>
          </a:p>
        </p:txBody>
      </p:sp>
      <p:sp>
        <p:nvSpPr>
          <p:cNvPr id="7" name="TextBox 6">
            <a:extLst>
              <a:ext uri="{FF2B5EF4-FFF2-40B4-BE49-F238E27FC236}">
                <a16:creationId xmlns:a16="http://schemas.microsoft.com/office/drawing/2014/main" id="{07E60196-9BFF-A49E-A724-62B8B72F558D}"/>
              </a:ext>
            </a:extLst>
          </p:cNvPr>
          <p:cNvSpPr txBox="1"/>
          <p:nvPr/>
        </p:nvSpPr>
        <p:spPr>
          <a:xfrm>
            <a:off x="696190" y="1699476"/>
            <a:ext cx="2067791" cy="276999"/>
          </a:xfrm>
          <a:prstGeom prst="rect">
            <a:avLst/>
          </a:prstGeom>
          <a:noFill/>
        </p:spPr>
        <p:txBody>
          <a:bodyPr wrap="square" rtlCol="0">
            <a:spAutoFit/>
          </a:bodyPr>
          <a:lstStyle/>
          <a:p>
            <a:r>
              <a:rPr lang="en-IN" sz="1200" b="1" dirty="0"/>
              <a:t>Our Findings</a:t>
            </a:r>
          </a:p>
        </p:txBody>
      </p:sp>
      <p:sp>
        <p:nvSpPr>
          <p:cNvPr id="14" name="Title 1">
            <a:extLst>
              <a:ext uri="{FF2B5EF4-FFF2-40B4-BE49-F238E27FC236}">
                <a16:creationId xmlns:a16="http://schemas.microsoft.com/office/drawing/2014/main" id="{FE6C3F72-A07C-CC5A-28A2-02553FC03B5A}"/>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5" name="TextBox 14">
            <a:extLst>
              <a:ext uri="{FF2B5EF4-FFF2-40B4-BE49-F238E27FC236}">
                <a16:creationId xmlns:a16="http://schemas.microsoft.com/office/drawing/2014/main" id="{C5B646D7-2EFB-34D6-3369-DD9D0B87DE1E}"/>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cxnSp>
        <p:nvCxnSpPr>
          <p:cNvPr id="16" name="Straight Connector 15">
            <a:extLst>
              <a:ext uri="{FF2B5EF4-FFF2-40B4-BE49-F238E27FC236}">
                <a16:creationId xmlns:a16="http://schemas.microsoft.com/office/drawing/2014/main" id="{4A1E80FD-A17D-3842-526E-CACADEE2DF1B}"/>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1960293-006C-7DB2-3799-92A85034E7E9}"/>
              </a:ext>
            </a:extLst>
          </p:cNvPr>
          <p:cNvCxnSpPr/>
          <p:nvPr/>
        </p:nvCxnSpPr>
        <p:spPr>
          <a:xfrm>
            <a:off x="6567055" y="2878281"/>
            <a:ext cx="0" cy="2067791"/>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11" name="Picture 10" descr="Graphical user interface, text, application, email&#10;&#10;Description automatically generated">
            <a:extLst>
              <a:ext uri="{FF2B5EF4-FFF2-40B4-BE49-F238E27FC236}">
                <a16:creationId xmlns:a16="http://schemas.microsoft.com/office/drawing/2014/main" id="{4AB56A61-B8DE-7D88-3743-CCDD947FB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5553" y="2797529"/>
            <a:ext cx="4683490" cy="20134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7874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96190" y="2668817"/>
            <a:ext cx="5024005" cy="3026598"/>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A revisit to the setup revealed that two Google Tag Manager plugins were doing the same job of populating the Data Layer.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We inferred that slow internet and ad blockers were resulting in a Tag Manager time-out.</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The solution? Finding which of the plugin was causing delayed data Layer population.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After through research, we presented this solution and the logic to the team. We asked them to test out the changed configuration for a few days. After a week, the team reported that there was 93% match with the purchase order data as compared to 70% match before the change</a:t>
            </a:r>
          </a:p>
        </p:txBody>
      </p:sp>
      <p:sp>
        <p:nvSpPr>
          <p:cNvPr id="5" name="TextBox 4">
            <a:extLst>
              <a:ext uri="{FF2B5EF4-FFF2-40B4-BE49-F238E27FC236}">
                <a16:creationId xmlns:a16="http://schemas.microsoft.com/office/drawing/2014/main" id="{962BE6E2-E54A-FB6E-5CC5-688ADF50728B}"/>
              </a:ext>
            </a:extLst>
          </p:cNvPr>
          <p:cNvSpPr txBox="1"/>
          <p:nvPr/>
        </p:nvSpPr>
        <p:spPr>
          <a:xfrm>
            <a:off x="696190" y="1976475"/>
            <a:ext cx="5399810" cy="338554"/>
          </a:xfrm>
          <a:prstGeom prst="rect">
            <a:avLst/>
          </a:prstGeom>
          <a:noFill/>
        </p:spPr>
        <p:txBody>
          <a:bodyPr wrap="square" rtlCol="0">
            <a:spAutoFit/>
          </a:bodyPr>
          <a:lstStyle/>
          <a:p>
            <a:r>
              <a:rPr lang="en-IN" sz="1600" b="1" dirty="0"/>
              <a:t>Disable the Transaction Gobbler </a:t>
            </a:r>
          </a:p>
        </p:txBody>
      </p:sp>
      <p:sp>
        <p:nvSpPr>
          <p:cNvPr id="7" name="TextBox 6">
            <a:extLst>
              <a:ext uri="{FF2B5EF4-FFF2-40B4-BE49-F238E27FC236}">
                <a16:creationId xmlns:a16="http://schemas.microsoft.com/office/drawing/2014/main" id="{07E60196-9BFF-A49E-A724-62B8B72F558D}"/>
              </a:ext>
            </a:extLst>
          </p:cNvPr>
          <p:cNvSpPr txBox="1"/>
          <p:nvPr/>
        </p:nvSpPr>
        <p:spPr>
          <a:xfrm>
            <a:off x="696190" y="1699476"/>
            <a:ext cx="3429001" cy="276999"/>
          </a:xfrm>
          <a:prstGeom prst="rect">
            <a:avLst/>
          </a:prstGeom>
          <a:noFill/>
        </p:spPr>
        <p:txBody>
          <a:bodyPr wrap="square" rtlCol="0">
            <a:spAutoFit/>
          </a:bodyPr>
          <a:lstStyle/>
          <a:p>
            <a:r>
              <a:rPr lang="en-IN" sz="1200" b="1" dirty="0"/>
              <a:t>The Discovery &amp; The Solution</a:t>
            </a:r>
          </a:p>
        </p:txBody>
      </p:sp>
      <p:sp>
        <p:nvSpPr>
          <p:cNvPr id="14" name="Title 1">
            <a:extLst>
              <a:ext uri="{FF2B5EF4-FFF2-40B4-BE49-F238E27FC236}">
                <a16:creationId xmlns:a16="http://schemas.microsoft.com/office/drawing/2014/main" id="{FE6C3F72-A07C-CC5A-28A2-02553FC03B5A}"/>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5" name="TextBox 14">
            <a:extLst>
              <a:ext uri="{FF2B5EF4-FFF2-40B4-BE49-F238E27FC236}">
                <a16:creationId xmlns:a16="http://schemas.microsoft.com/office/drawing/2014/main" id="{C5B646D7-2EFB-34D6-3369-DD9D0B87DE1E}"/>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cxnSp>
        <p:nvCxnSpPr>
          <p:cNvPr id="16" name="Straight Connector 15">
            <a:extLst>
              <a:ext uri="{FF2B5EF4-FFF2-40B4-BE49-F238E27FC236}">
                <a16:creationId xmlns:a16="http://schemas.microsoft.com/office/drawing/2014/main" id="{4A1E80FD-A17D-3842-526E-CACADEE2DF1B}"/>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 name="Picture 2" descr="Graphical user interface, application&#10;&#10;Description automatically generated">
            <a:extLst>
              <a:ext uri="{FF2B5EF4-FFF2-40B4-BE49-F238E27FC236}">
                <a16:creationId xmlns:a16="http://schemas.microsoft.com/office/drawing/2014/main" id="{10AB1A42-99CE-3957-7CEC-AC909648EB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1210" y="2556163"/>
            <a:ext cx="4922032" cy="28579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1399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741217" y="2476414"/>
            <a:ext cx="4849092" cy="2816092"/>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After the disabling the plugin, we started diving into GTM Tag setups. We created different customer journeys to </a:t>
            </a:r>
            <a:r>
              <a:rPr lang="en-IN" sz="1200" dirty="0" err="1">
                <a:latin typeface="Open Sans" panose="020B0606030504020204" pitchFamily="34" charset="0"/>
                <a:ea typeface="Open Sans" panose="020B0606030504020204" pitchFamily="34" charset="0"/>
                <a:cs typeface="Open Sans" panose="020B0606030504020204" pitchFamily="34" charset="0"/>
              </a:rPr>
              <a:t>analyze</a:t>
            </a:r>
            <a:r>
              <a:rPr lang="en-IN" sz="1200" dirty="0">
                <a:latin typeface="Open Sans" panose="020B0606030504020204" pitchFamily="34" charset="0"/>
                <a:ea typeface="Open Sans" panose="020B0606030504020204" pitchFamily="34" charset="0"/>
                <a:cs typeface="Open Sans" panose="020B0606030504020204" pitchFamily="34" charset="0"/>
              </a:rPr>
              <a:t> the data mismatch if</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Because the Google tag manager hadn’t being maintained for sometime, it had a legacy setup. It left out </a:t>
            </a:r>
            <a:r>
              <a:rPr lang="en-IN" sz="1200">
                <a:latin typeface="Open Sans" panose="020B0606030504020204" pitchFamily="34" charset="0"/>
                <a:ea typeface="Open Sans" panose="020B0606030504020204" pitchFamily="34" charset="0"/>
                <a:cs typeface="Open Sans" panose="020B0606030504020204" pitchFamily="34" charset="0"/>
              </a:rPr>
              <a:t>a small </a:t>
            </a:r>
            <a:r>
              <a:rPr lang="en-IN" sz="1200" dirty="0">
                <a:latin typeface="Open Sans" panose="020B0606030504020204" pitchFamily="34" charset="0"/>
                <a:ea typeface="Open Sans" panose="020B0606030504020204" pitchFamily="34" charset="0"/>
                <a:cs typeface="Open Sans" panose="020B0606030504020204" pitchFamily="34" charset="0"/>
              </a:rPr>
              <a:t>chunk of customer journeys where the buyers would navigate back to a blog or view other shoes and then comes back to the checkout screen much later. </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We asked the team to make the changes to accommodate all pages and customer journeys. Soon they reported success with over 96% of data match</a:t>
            </a:r>
          </a:p>
        </p:txBody>
      </p:sp>
      <p:sp>
        <p:nvSpPr>
          <p:cNvPr id="5" name="TextBox 4">
            <a:extLst>
              <a:ext uri="{FF2B5EF4-FFF2-40B4-BE49-F238E27FC236}">
                <a16:creationId xmlns:a16="http://schemas.microsoft.com/office/drawing/2014/main" id="{962BE6E2-E54A-FB6E-5CC5-688ADF50728B}"/>
              </a:ext>
            </a:extLst>
          </p:cNvPr>
          <p:cNvSpPr txBox="1"/>
          <p:nvPr/>
        </p:nvSpPr>
        <p:spPr>
          <a:xfrm>
            <a:off x="696190" y="1976475"/>
            <a:ext cx="5399810" cy="338554"/>
          </a:xfrm>
          <a:prstGeom prst="rect">
            <a:avLst/>
          </a:prstGeom>
          <a:noFill/>
        </p:spPr>
        <p:txBody>
          <a:bodyPr wrap="square" rtlCol="0">
            <a:spAutoFit/>
          </a:bodyPr>
          <a:lstStyle/>
          <a:p>
            <a:r>
              <a:rPr lang="en-IN" sz="1600" b="1" dirty="0"/>
              <a:t>The Customer Journey Slippers</a:t>
            </a:r>
          </a:p>
        </p:txBody>
      </p:sp>
      <p:sp>
        <p:nvSpPr>
          <p:cNvPr id="7" name="TextBox 6">
            <a:extLst>
              <a:ext uri="{FF2B5EF4-FFF2-40B4-BE49-F238E27FC236}">
                <a16:creationId xmlns:a16="http://schemas.microsoft.com/office/drawing/2014/main" id="{07E60196-9BFF-A49E-A724-62B8B72F558D}"/>
              </a:ext>
            </a:extLst>
          </p:cNvPr>
          <p:cNvSpPr txBox="1"/>
          <p:nvPr/>
        </p:nvSpPr>
        <p:spPr>
          <a:xfrm>
            <a:off x="696190" y="1699476"/>
            <a:ext cx="3429001" cy="276999"/>
          </a:xfrm>
          <a:prstGeom prst="rect">
            <a:avLst/>
          </a:prstGeom>
          <a:noFill/>
        </p:spPr>
        <p:txBody>
          <a:bodyPr wrap="square" rtlCol="0">
            <a:spAutoFit/>
          </a:bodyPr>
          <a:lstStyle/>
          <a:p>
            <a:r>
              <a:rPr lang="en-IN" sz="1200" b="1" dirty="0"/>
              <a:t>The Final Fix</a:t>
            </a:r>
          </a:p>
        </p:txBody>
      </p:sp>
      <p:sp>
        <p:nvSpPr>
          <p:cNvPr id="14" name="Title 1">
            <a:extLst>
              <a:ext uri="{FF2B5EF4-FFF2-40B4-BE49-F238E27FC236}">
                <a16:creationId xmlns:a16="http://schemas.microsoft.com/office/drawing/2014/main" id="{FE6C3F72-A07C-CC5A-28A2-02553FC03B5A}"/>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5" name="TextBox 14">
            <a:extLst>
              <a:ext uri="{FF2B5EF4-FFF2-40B4-BE49-F238E27FC236}">
                <a16:creationId xmlns:a16="http://schemas.microsoft.com/office/drawing/2014/main" id="{C5B646D7-2EFB-34D6-3369-DD9D0B87DE1E}"/>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cxnSp>
        <p:nvCxnSpPr>
          <p:cNvPr id="16" name="Straight Connector 15">
            <a:extLst>
              <a:ext uri="{FF2B5EF4-FFF2-40B4-BE49-F238E27FC236}">
                <a16:creationId xmlns:a16="http://schemas.microsoft.com/office/drawing/2014/main" id="{4A1E80FD-A17D-3842-526E-CACADEE2DF1B}"/>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7024B8A-3B2B-FB80-EFE1-17E82ED13CF0}"/>
              </a:ext>
            </a:extLst>
          </p:cNvPr>
          <p:cNvPicPr>
            <a:picLocks noChangeAspect="1"/>
          </p:cNvPicPr>
          <p:nvPr/>
        </p:nvPicPr>
        <p:blipFill>
          <a:blip r:embed="rId2"/>
          <a:stretch>
            <a:fillRect/>
          </a:stretch>
        </p:blipFill>
        <p:spPr>
          <a:xfrm>
            <a:off x="6142296" y="2315029"/>
            <a:ext cx="5353514" cy="33378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4968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B606BC-B60A-1FC3-6174-ABED429FFEA8}"/>
              </a:ext>
            </a:extLst>
          </p:cNvPr>
          <p:cNvSpPr txBox="1"/>
          <p:nvPr/>
        </p:nvSpPr>
        <p:spPr>
          <a:xfrm>
            <a:off x="696190" y="2793648"/>
            <a:ext cx="3699165" cy="1342547"/>
          </a:xfrm>
          <a:prstGeom prst="rect">
            <a:avLst/>
          </a:prstGeom>
          <a:noFill/>
        </p:spPr>
        <p:txBody>
          <a:bodyPr wrap="square" rtlCol="0">
            <a:spAutoFit/>
          </a:bodyPr>
          <a:lstStyle/>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The root cause was successfully discovered.</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A </a:t>
            </a:r>
            <a:r>
              <a:rPr lang="en-IN" sz="1200" dirty="0" err="1">
                <a:latin typeface="Open Sans" panose="020B0606030504020204" pitchFamily="34" charset="0"/>
                <a:ea typeface="Open Sans" panose="020B0606030504020204" pitchFamily="34" charset="0"/>
                <a:cs typeface="Open Sans" panose="020B0606030504020204" pitchFamily="34" charset="0"/>
              </a:rPr>
              <a:t>foolproof</a:t>
            </a:r>
            <a:r>
              <a:rPr lang="en-IN" sz="1200" dirty="0">
                <a:latin typeface="Open Sans" panose="020B0606030504020204" pitchFamily="34" charset="0"/>
                <a:ea typeface="Open Sans" panose="020B0606030504020204" pitchFamily="34" charset="0"/>
                <a:cs typeface="Open Sans" panose="020B0606030504020204" pitchFamily="34" charset="0"/>
              </a:rPr>
              <a:t> solution was provided.</a:t>
            </a:r>
          </a:p>
          <a:p>
            <a:pPr>
              <a:lnSpc>
                <a:spcPct val="114000"/>
              </a:lnSpc>
            </a:pPr>
            <a:endParaRPr lang="en-IN" sz="1200" dirty="0">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IN" sz="1200" dirty="0">
                <a:latin typeface="Open Sans" panose="020B0606030504020204" pitchFamily="34" charset="0"/>
                <a:ea typeface="Open Sans" panose="020B0606030504020204" pitchFamily="34" charset="0"/>
                <a:cs typeface="Open Sans" panose="020B0606030504020204" pitchFamily="34" charset="0"/>
              </a:rPr>
              <a:t>Over 95% of Google Analytics data now matches with backend order data in Magento.</a:t>
            </a:r>
          </a:p>
        </p:txBody>
      </p:sp>
      <p:sp>
        <p:nvSpPr>
          <p:cNvPr id="13" name="Title 1">
            <a:extLst>
              <a:ext uri="{FF2B5EF4-FFF2-40B4-BE49-F238E27FC236}">
                <a16:creationId xmlns:a16="http://schemas.microsoft.com/office/drawing/2014/main" id="{77D5EDD6-6B5E-574C-6D40-DFE003E20746}"/>
              </a:ext>
            </a:extLst>
          </p:cNvPr>
          <p:cNvSpPr txBox="1">
            <a:spLocks/>
          </p:cNvSpPr>
          <p:nvPr/>
        </p:nvSpPr>
        <p:spPr>
          <a:xfrm>
            <a:off x="565149" y="501441"/>
            <a:ext cx="7467023" cy="41603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a:lstStyle>
          <a:p>
            <a:r>
              <a:rPr lang="en-IN" sz="1600" dirty="0">
                <a:solidFill>
                  <a:schemeClr val="bg1">
                    <a:lumMod val="65000"/>
                  </a:schemeClr>
                </a:solidFill>
              </a:rPr>
              <a:t>Troubleshooting a Long-Standing Purchase Order Data Discrepancy for a Footwear e-Commerce Company</a:t>
            </a:r>
          </a:p>
        </p:txBody>
      </p:sp>
      <p:sp>
        <p:nvSpPr>
          <p:cNvPr id="14" name="TextBox 13">
            <a:extLst>
              <a:ext uri="{FF2B5EF4-FFF2-40B4-BE49-F238E27FC236}">
                <a16:creationId xmlns:a16="http://schemas.microsoft.com/office/drawing/2014/main" id="{3BDB8A40-C7A4-CABD-2FBE-9243ABFF9102}"/>
              </a:ext>
            </a:extLst>
          </p:cNvPr>
          <p:cNvSpPr txBox="1"/>
          <p:nvPr/>
        </p:nvSpPr>
        <p:spPr>
          <a:xfrm>
            <a:off x="565150" y="186358"/>
            <a:ext cx="4134537" cy="307777"/>
          </a:xfrm>
          <a:prstGeom prst="rect">
            <a:avLst/>
          </a:prstGeom>
          <a:noFill/>
        </p:spPr>
        <p:txBody>
          <a:bodyPr wrap="square" rtlCol="0">
            <a:spAutoFit/>
          </a:bodyPr>
          <a:lstStyle/>
          <a:p>
            <a:r>
              <a:rPr lang="en-IN" sz="1400" dirty="0">
                <a:solidFill>
                  <a:schemeClr val="bg1">
                    <a:lumMod val="65000"/>
                  </a:schemeClr>
                </a:solidFill>
              </a:rPr>
              <a:t>A Google Analytics &amp; Tag Manager Case Study</a:t>
            </a:r>
          </a:p>
        </p:txBody>
      </p:sp>
      <p:sp>
        <p:nvSpPr>
          <p:cNvPr id="15" name="TextBox 14">
            <a:extLst>
              <a:ext uri="{FF2B5EF4-FFF2-40B4-BE49-F238E27FC236}">
                <a16:creationId xmlns:a16="http://schemas.microsoft.com/office/drawing/2014/main" id="{BB5D50FB-85BD-6D91-E8D9-12722AD7A7F7}"/>
              </a:ext>
            </a:extLst>
          </p:cNvPr>
          <p:cNvSpPr txBox="1"/>
          <p:nvPr/>
        </p:nvSpPr>
        <p:spPr>
          <a:xfrm>
            <a:off x="696190" y="1976475"/>
            <a:ext cx="5399810" cy="338554"/>
          </a:xfrm>
          <a:prstGeom prst="rect">
            <a:avLst/>
          </a:prstGeom>
          <a:noFill/>
        </p:spPr>
        <p:txBody>
          <a:bodyPr wrap="square" rtlCol="0">
            <a:spAutoFit/>
          </a:bodyPr>
          <a:lstStyle/>
          <a:p>
            <a:r>
              <a:rPr lang="en-IN" sz="1600" b="1" dirty="0"/>
              <a:t>The Case Solved</a:t>
            </a:r>
          </a:p>
        </p:txBody>
      </p:sp>
      <p:sp>
        <p:nvSpPr>
          <p:cNvPr id="16" name="TextBox 15">
            <a:extLst>
              <a:ext uri="{FF2B5EF4-FFF2-40B4-BE49-F238E27FC236}">
                <a16:creationId xmlns:a16="http://schemas.microsoft.com/office/drawing/2014/main" id="{F19F0170-DC21-A5C6-EE52-6BDA4DBB94EF}"/>
              </a:ext>
            </a:extLst>
          </p:cNvPr>
          <p:cNvSpPr txBox="1"/>
          <p:nvPr/>
        </p:nvSpPr>
        <p:spPr>
          <a:xfrm>
            <a:off x="696190" y="1699476"/>
            <a:ext cx="3429001" cy="276999"/>
          </a:xfrm>
          <a:prstGeom prst="rect">
            <a:avLst/>
          </a:prstGeom>
          <a:noFill/>
        </p:spPr>
        <p:txBody>
          <a:bodyPr wrap="square" rtlCol="0">
            <a:spAutoFit/>
          </a:bodyPr>
          <a:lstStyle/>
          <a:p>
            <a:r>
              <a:rPr lang="en-IN" sz="1200" b="1" dirty="0"/>
              <a:t>The Outcome</a:t>
            </a:r>
          </a:p>
        </p:txBody>
      </p:sp>
      <p:cxnSp>
        <p:nvCxnSpPr>
          <p:cNvPr id="17" name="Straight Connector 16">
            <a:extLst>
              <a:ext uri="{FF2B5EF4-FFF2-40B4-BE49-F238E27FC236}">
                <a16:creationId xmlns:a16="http://schemas.microsoft.com/office/drawing/2014/main" id="{32DFFAE8-C7C1-4A97-4722-2700C4102FAD}"/>
              </a:ext>
            </a:extLst>
          </p:cNvPr>
          <p:cNvCxnSpPr>
            <a:cxnSpLocks/>
          </p:cNvCxnSpPr>
          <p:nvPr/>
        </p:nvCxnSpPr>
        <p:spPr>
          <a:xfrm>
            <a:off x="290945" y="1830175"/>
            <a:ext cx="27420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BA0FD9C-7017-09DC-A9E9-6219041926E9}"/>
              </a:ext>
            </a:extLst>
          </p:cNvPr>
          <p:cNvCxnSpPr/>
          <p:nvPr/>
        </p:nvCxnSpPr>
        <p:spPr>
          <a:xfrm>
            <a:off x="4821382" y="2649234"/>
            <a:ext cx="0" cy="16313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235F052-FEF5-6C37-4D6C-55F378FBB133}"/>
              </a:ext>
            </a:extLst>
          </p:cNvPr>
          <p:cNvPicPr>
            <a:picLocks noChangeAspect="1"/>
          </p:cNvPicPr>
          <p:nvPr/>
        </p:nvPicPr>
        <p:blipFill>
          <a:blip r:embed="rId2"/>
          <a:stretch>
            <a:fillRect/>
          </a:stretch>
        </p:blipFill>
        <p:spPr>
          <a:xfrm>
            <a:off x="5823112" y="1699476"/>
            <a:ext cx="5115853" cy="2961409"/>
          </a:xfrm>
          <a:prstGeom prst="rect">
            <a:avLst/>
          </a:prstGeom>
        </p:spPr>
      </p:pic>
    </p:spTree>
    <p:extLst>
      <p:ext uri="{BB962C8B-B14F-4D97-AF65-F5344CB8AC3E}">
        <p14:creationId xmlns:p14="http://schemas.microsoft.com/office/powerpoint/2010/main" val="922414389"/>
      </p:ext>
    </p:extLst>
  </p:cSld>
  <p:clrMapOvr>
    <a:masterClrMapping/>
  </p:clrMapOvr>
</p:sld>
</file>

<file path=ppt/theme/theme1.xml><?xml version="1.0" encoding="utf-8"?>
<a:theme xmlns:a="http://schemas.openxmlformats.org/drawingml/2006/main" name="PunchcardVTI">
  <a:themeElements>
    <a:clrScheme name="Punchcard">
      <a:dk1>
        <a:srgbClr val="000000"/>
      </a:dk1>
      <a:lt1>
        <a:srgbClr val="FFFFFF"/>
      </a:lt1>
      <a:dk2>
        <a:srgbClr val="00224B"/>
      </a:dk2>
      <a:lt2>
        <a:srgbClr val="EFF0EF"/>
      </a:lt2>
      <a:accent1>
        <a:srgbClr val="00B2F3"/>
      </a:accent1>
      <a:accent2>
        <a:srgbClr val="0471CC"/>
      </a:accent2>
      <a:accent3>
        <a:srgbClr val="14BBA9"/>
      </a:accent3>
      <a:accent4>
        <a:srgbClr val="8BB93B"/>
      </a:accent4>
      <a:accent5>
        <a:srgbClr val="EC970C"/>
      </a:accent5>
      <a:accent6>
        <a:srgbClr val="F55822"/>
      </a:accent6>
      <a:hlink>
        <a:srgbClr val="008EE6"/>
      </a:hlink>
      <a:folHlink>
        <a:srgbClr val="808C8E"/>
      </a:folHlink>
    </a:clrScheme>
    <a:fontScheme name="Punchcard">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docProps/app.xml><?xml version="1.0" encoding="utf-8"?>
<Properties xmlns="http://schemas.openxmlformats.org/officeDocument/2006/extended-properties" xmlns:vt="http://schemas.openxmlformats.org/officeDocument/2006/docPropsVTypes">
  <TotalTime>1571</TotalTime>
  <Words>1100</Words>
  <Application>Microsoft Office PowerPoint</Application>
  <PresentationFormat>Widescreen</PresentationFormat>
  <Paragraphs>81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Black</vt:lpstr>
      <vt:lpstr>Neue Haas Grotesk Text Pro</vt:lpstr>
      <vt:lpstr>Open Sans</vt:lpstr>
      <vt:lpstr>PunchcardVTI</vt:lpstr>
      <vt:lpstr>Troubleshooting a Long-Standing Purchase Order Data Discrepancy for a Footwear e-Commerce Company</vt:lpstr>
      <vt:lpstr>Troubleshooting a Long-Standing Purchase Order Data Discrepancy for a Footwear e-Commerce Company</vt:lpstr>
      <vt:lpstr>Troubleshooting a Long-Standing Purchase Order Data Discrepancy for a Footwear e-Commerce Company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Troubleshooting a Long-standing Google Analytics Discrepancy for an  e-Commerce Company</dc:title>
  <dc:creator>Mikhil</dc:creator>
  <cp:lastModifiedBy>Mikhil Khattar</cp:lastModifiedBy>
  <cp:revision>12</cp:revision>
  <dcterms:created xsi:type="dcterms:W3CDTF">2023-03-27T04:59:29Z</dcterms:created>
  <dcterms:modified xsi:type="dcterms:W3CDTF">2023-05-10T08:04:40Z</dcterms:modified>
</cp:coreProperties>
</file>